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sldIdLst>
    <p:sldId id="258"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59" r:id="rId24"/>
    <p:sldId id="260" r:id="rId25"/>
    <p:sldId id="261" r:id="rId26"/>
    <p:sldId id="283" r:id="rId27"/>
    <p:sldId id="284" r:id="rId28"/>
    <p:sldId id="285" r:id="rId29"/>
    <p:sldId id="286" r:id="rId30"/>
    <p:sldId id="28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A147"/>
    <a:srgbClr val="B54C2D"/>
    <a:srgbClr val="B66952"/>
    <a:srgbClr val="B56D45"/>
    <a:srgbClr val="DF98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77348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D38747-4367-4BD2-8D51-C97E202738E2}" type="datetime1">
              <a:rPr lang="en-US" smtClean="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85252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a:extLst>
              <a:ext uri="{FF2B5EF4-FFF2-40B4-BE49-F238E27FC236}">
                <a16:creationId xmlns:a16="http://schemas.microsoft.com/office/drawing/2014/main" id="{CE39118B-B3AD-4BD4-BA22-DEFF4E76CE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247728"/>
            <a:ext cx="10353762" cy="543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F1B079-7EF0-44EE-B798-BCC497C9F3B2}" type="datetime1">
              <a:rPr lang="en-US" smtClean="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14665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normAutofit/>
          </a:bodyPr>
          <a:lstStyle>
            <a:lvl1pPr>
              <a:defRPr sz="40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FF70A8-1D13-4657-95F0-A9EA54967B8D}" type="datetime1">
              <a:rPr lang="en-US" smtClean="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81205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EB90AC-71BD-4C7F-8ACA-7B3F18292E63}" type="datetime1">
              <a:rPr lang="en-US" smtClean="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11" name="TextBox 10">
            <a:extLst>
              <a:ext uri="{FF2B5EF4-FFF2-40B4-BE49-F238E27FC236}">
                <a16:creationId xmlns:a16="http://schemas.microsoft.com/office/drawing/2014/main" id="{223F0D53-0705-41B7-8554-09D21E7807F9}"/>
              </a:ext>
            </a:extLst>
          </p:cNvPr>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a:extLst>
              <a:ext uri="{FF2B5EF4-FFF2-40B4-BE49-F238E27FC236}">
                <a16:creationId xmlns:a16="http://schemas.microsoft.com/office/drawing/2014/main" id="{C7F647CD-0F1A-4BB3-89E0-A74F1E1B098D}"/>
              </a:ext>
            </a:extLst>
          </p:cNvPr>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480594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6EFC2C-8905-46F0-B443-CE905B76BA01}" type="datetime1">
              <a:rPr lang="en-US" smtClean="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8836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764782"/>
          </a:xfrm>
        </p:spPr>
        <p:txBody>
          <a:bodyPr anchor="b">
            <a:noAutofit/>
          </a:bodyPr>
          <a:lstStyle>
            <a:lvl1pPr marL="0" indent="0" algn="ctr">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768112"/>
            <a:ext cx="3300984" cy="302308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49"/>
            <a:ext cx="3300984" cy="764783"/>
          </a:xfrm>
        </p:spPr>
        <p:txBody>
          <a:bodyPr anchor="b">
            <a:noAutofit/>
          </a:bodyPr>
          <a:lstStyle>
            <a:lvl1pPr marL="0" indent="0" algn="ctr">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768112"/>
            <a:ext cx="3300984" cy="302308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764782"/>
          </a:xfrm>
        </p:spPr>
        <p:txBody>
          <a:bodyPr anchor="b">
            <a:noAutofit/>
          </a:bodyPr>
          <a:lstStyle>
            <a:lvl1pPr marL="0" indent="0" algn="ctr">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768110"/>
            <a:ext cx="3300984" cy="302308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9079DC3-C9B5-499E-9140-0DC28B7074E2}" type="datetime1">
              <a:rPr lang="en-US" smtClean="0"/>
              <a:t>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874069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a:extLst>
              <a:ext uri="{FF2B5EF4-FFF2-40B4-BE49-F238E27FC236}">
                <a16:creationId xmlns:a16="http://schemas.microsoft.com/office/drawing/2014/main" id="{7E87C569-D426-4615-ADA7-B370EA983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a:extLst>
              <a:ext uri="{FF2B5EF4-FFF2-40B4-BE49-F238E27FC236}">
                <a16:creationId xmlns:a16="http://schemas.microsoft.com/office/drawing/2014/main" id="{7B353ED4-7AD0-46C9-88ED-1A16B1433A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a:extLst>
              <a:ext uri="{FF2B5EF4-FFF2-40B4-BE49-F238E27FC236}">
                <a16:creationId xmlns:a16="http://schemas.microsoft.com/office/drawing/2014/main" id="{F561D985-AD57-459A-B3A6-EBF2960397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572443"/>
            <a:ext cx="3300984" cy="121875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572442"/>
            <a:ext cx="3300984" cy="121875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572442"/>
            <a:ext cx="3300984" cy="121875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0BB33EA-E472-4D22-9C03-A9C14AA21CED}" type="datetime1">
              <a:rPr lang="en-US" smtClean="0"/>
              <a:t>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62302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7E833E-1B6D-415F-AD29-75AE8C43BD0D}" type="datetime1">
              <a:rPr lang="en-US" smtClean="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94158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52596F-08A7-4B70-989A-F2B1CF31E66B}" type="datetime1">
              <a:rPr lang="en-US" smtClean="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3452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55A3C-5767-4844-A0A3-83778C2E5409}" type="datetime1">
              <a:rPr lang="en-US" smtClean="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85865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763439"/>
            <a:ext cx="9590550" cy="133349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507A8-A5CF-4D38-AB86-7EDDA87A85D4}" type="datetime1">
              <a:rPr lang="en-US" smtClean="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26486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12618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76450"/>
            <a:ext cx="4856841" cy="362267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0716" y="2076451"/>
            <a:ext cx="4856841" cy="3622672"/>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FCD27C-8599-43EF-BA1D-14DDC1946E06}" type="datetime1">
              <a:rPr lang="en-US" smtClean="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75175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a:extLst>
              <a:ext uri="{FF2B5EF4-FFF2-40B4-BE49-F238E27FC236}">
                <a16:creationId xmlns:a16="http://schemas.microsoft.com/office/drawing/2014/main" id="{37B721FF-D609-4D98-9D19-CF75AA8A5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29200" cy="4099959"/>
          </a:xfrm>
          <a:prstGeom prst="rect">
            <a:avLst/>
          </a:prstGeom>
        </p:spPr>
      </p:pic>
      <p:pic>
        <p:nvPicPr>
          <p:cNvPr id="21" name="Picture 20" descr="Slate-V2-HD-compPhotoInset.png">
            <a:extLst>
              <a:ext uri="{FF2B5EF4-FFF2-40B4-BE49-F238E27FC236}">
                <a16:creationId xmlns:a16="http://schemas.microsoft.com/office/drawing/2014/main" id="{073936BD-C868-433F-8E84-D6DD8E640E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8357" y="1734506"/>
            <a:ext cx="5029200" cy="4099959"/>
          </a:xfrm>
          <a:prstGeom prst="rect">
            <a:avLst/>
          </a:prstGeom>
        </p:spPr>
      </p:pic>
      <p:sp>
        <p:nvSpPr>
          <p:cNvPr id="2" name="Title 1"/>
          <p:cNvSpPr>
            <a:spLocks noGrp="1"/>
          </p:cNvSpPr>
          <p:nvPr>
            <p:ph type="title"/>
          </p:nvPr>
        </p:nvSpPr>
        <p:spPr>
          <a:xfrm>
            <a:off x="913795" y="609600"/>
            <a:ext cx="10353762" cy="97045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46013" y="1855153"/>
            <a:ext cx="4764764" cy="69249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6013" y="2702103"/>
            <a:ext cx="4764764" cy="304353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3166" y="1855152"/>
            <a:ext cx="4779582" cy="692495"/>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3167" y="2702103"/>
            <a:ext cx="4779581" cy="304353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43D99-809A-49C0-96E5-4250D0B498EE}" type="datetime1">
              <a:rPr lang="en-US" smtClean="0"/>
              <a:t>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08887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43DE9B-B678-4EFB-BB7D-A4370204A0B0}" type="datetime1">
              <a:rPr lang="en-US" smtClean="0"/>
              <a:t>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64888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812DA-F765-4142-A6A3-A8ED7235E082}" type="datetime1">
              <a:rPr lang="en-US" smtClean="0"/>
              <a:t>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5916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8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0800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673351"/>
            <a:ext cx="3706889" cy="301625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0277FD-7DE6-41D4-930D-AC99F5AFE54E}" type="datetime1">
              <a:rPr lang="en-US" smtClean="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96479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a:extLst>
              <a:ext uri="{FF2B5EF4-FFF2-40B4-BE49-F238E27FC236}">
                <a16:creationId xmlns:a16="http://schemas.microsoft.com/office/drawing/2014/main" id="{4D06E496-ACBA-4063-B4A1-C5C484EE5A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763701"/>
            <a:ext cx="5707899" cy="1675559"/>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73698" y="2679699"/>
            <a:ext cx="4588094" cy="3135695"/>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A15526-7079-4B7B-987C-1B5FAE11A0FF}" type="datetime1">
              <a:rPr lang="en-US" smtClean="0"/>
              <a:t>11/2/2025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2637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125730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76450"/>
            <a:ext cx="10353762" cy="3714749"/>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6000749"/>
            <a:ext cx="2743200" cy="365125"/>
          </a:xfrm>
          <a:prstGeom prst="rect">
            <a:avLst/>
          </a:prstGeom>
        </p:spPr>
        <p:txBody>
          <a:bodyPr vert="horz" lIns="91440" tIns="45720" rIns="91440" bIns="45720" rtlCol="0" anchor="ctr"/>
          <a:lstStyle>
            <a:lvl1pPr algn="r">
              <a:defRPr sz="1100">
                <a:solidFill>
                  <a:schemeClr val="tx1">
                    <a:lumMod val="95000"/>
                  </a:schemeClr>
                </a:solidFill>
                <a:effectLst>
                  <a:outerShdw blurRad="50800" dist="38100" dir="2700000" algn="tl" rotWithShape="0">
                    <a:schemeClr val="bg1">
                      <a:alpha val="43000"/>
                    </a:schemeClr>
                  </a:outerShdw>
                </a:effectLst>
              </a:defRPr>
            </a:lvl1pPr>
          </a:lstStyle>
          <a:p>
            <a:fld id="{073ED0CC-082F-4160-86E5-0D6041F12778}" type="datetime1">
              <a:rPr lang="en-US" smtClean="0"/>
              <a:t>11/2/2025</a:t>
            </a:fld>
            <a:endParaRPr lang="en-US" dirty="0"/>
          </a:p>
        </p:txBody>
      </p:sp>
      <p:sp>
        <p:nvSpPr>
          <p:cNvPr id="5" name="Footer Placeholder 4"/>
          <p:cNvSpPr>
            <a:spLocks noGrp="1"/>
          </p:cNvSpPr>
          <p:nvPr>
            <p:ph type="ftr" sz="quarter" idx="3"/>
          </p:nvPr>
        </p:nvSpPr>
        <p:spPr>
          <a:xfrm>
            <a:off x="913795" y="6000749"/>
            <a:ext cx="6672865" cy="365125"/>
          </a:xfrm>
          <a:prstGeom prst="rect">
            <a:avLst/>
          </a:prstGeom>
        </p:spPr>
        <p:txBody>
          <a:bodyPr vert="horz" lIns="91440" tIns="45720" rIns="91440" bIns="45720" rtlCol="0" anchor="ctr"/>
          <a:lstStyle>
            <a:lvl1pPr algn="l">
              <a:defRPr sz="11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6000749"/>
            <a:ext cx="753545" cy="365125"/>
          </a:xfrm>
          <a:prstGeom prst="rect">
            <a:avLst/>
          </a:prstGeom>
        </p:spPr>
        <p:txBody>
          <a:bodyPr vert="horz" lIns="91440" tIns="45720" rIns="91440" bIns="45720" rtlCol="0" anchor="ctr"/>
          <a:lstStyle>
            <a:lvl1pPr algn="r">
              <a:defRPr sz="1100">
                <a:solidFill>
                  <a:schemeClr val="tx1">
                    <a:lumMod val="95000"/>
                  </a:schemeClr>
                </a:solidFill>
                <a:effectLst>
                  <a:outerShdw blurRad="50800" dist="38100" dir="2700000" algn="tl" rotWithShape="0">
                    <a:schemeClr val="bg1">
                      <a:alpha val="43000"/>
                    </a:schemeClr>
                  </a:outerShdw>
                </a:effectLst>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069802776"/>
      </p:ext>
    </p:extLst>
  </p:cSld>
  <p:clrMap bg1="dk1" tx1="lt1" bg2="dk2" tx2="lt2" accent1="accent1" accent2="accent2" accent3="accent3" accent4="accent4" accent5="accent5" accent6="accent6" hlink="hlink" folHlink="folHlink"/>
  <p:sldLayoutIdLst>
    <p:sldLayoutId id="2147483713" r:id="rId1"/>
    <p:sldLayoutId id="2147483715" r:id="rId2"/>
    <p:sldLayoutId id="2147483716" r:id="rId3"/>
    <p:sldLayoutId id="2147483714" r:id="rId4"/>
    <p:sldLayoutId id="2147483710" r:id="rId5"/>
    <p:sldLayoutId id="2147483694" r:id="rId6"/>
    <p:sldLayoutId id="2147483695" r:id="rId7"/>
    <p:sldLayoutId id="2147483696" r:id="rId8"/>
    <p:sldLayoutId id="2147483697" r:id="rId9"/>
    <p:sldLayoutId id="2147483699" r:id="rId10"/>
    <p:sldLayoutId id="2147483693" r:id="rId11"/>
    <p:sldLayoutId id="2147483700" r:id="rId12"/>
    <p:sldLayoutId id="2147483701" r:id="rId13"/>
    <p:sldLayoutId id="2147483703" r:id="rId14"/>
    <p:sldLayoutId id="2147483704" r:id="rId15"/>
    <p:sldLayoutId id="2147483702" r:id="rId16"/>
    <p:sldLayoutId id="2147483698" r:id="rId17"/>
  </p:sldLayoutIdLst>
  <p:hf sldNum="0" hdr="0" ftr="0" dt="0"/>
  <p:txStyles>
    <p:titleStyle>
      <a:lvl1pPr algn="ctr" defTabSz="457200" rtl="0" eaLnBrk="1" latinLnBrk="0" hangingPunct="1">
        <a:lnSpc>
          <a:spcPct val="90000"/>
        </a:lnSpc>
        <a:spcBef>
          <a:spcPct val="0"/>
        </a:spcBef>
        <a:buNone/>
        <a:defRPr sz="4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lnSpc>
          <a:spcPct val="110000"/>
        </a:lnSpc>
        <a:spcBef>
          <a:spcPct val="20000"/>
        </a:spcBef>
        <a:spcAft>
          <a:spcPts val="600"/>
        </a:spcAft>
        <a:buClr>
          <a:schemeClr val="tx2"/>
        </a:buClr>
        <a:buSzPct val="70000"/>
        <a:buFont typeface="Wingdings 2" charset="2"/>
        <a:buChar char=""/>
        <a:defRPr sz="23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21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p:cNvGrpSpPr/>
        <p:nvPr/>
      </p:nvGrpSpPr>
      <p:grpSpPr>
        <a:xfrm>
          <a:off x="0" y="0"/>
          <a:ext cx="0" cy="0"/>
          <a:chOff x="0" y="0"/>
          <a:chExt cx="0" cy="0"/>
        </a:xfrm>
      </p:grpSpPr>
      <p:pic>
        <p:nvPicPr>
          <p:cNvPr id="5" name="Picture 4" descr="A wooden door with a white column&#10;&#10;AI-generated content may be incorrect.">
            <a:extLst>
              <a:ext uri="{FF2B5EF4-FFF2-40B4-BE49-F238E27FC236}">
                <a16:creationId xmlns:a16="http://schemas.microsoft.com/office/drawing/2014/main" id="{510E06C5-5087-6F89-C932-E30DD42673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6394" y="143983"/>
            <a:ext cx="4439212" cy="6570034"/>
          </a:xfrm>
          <a:prstGeom prst="rect">
            <a:avLst/>
          </a:prstGeom>
        </p:spPr>
      </p:pic>
    </p:spTree>
    <p:extLst>
      <p:ext uri="{BB962C8B-B14F-4D97-AF65-F5344CB8AC3E}">
        <p14:creationId xmlns:p14="http://schemas.microsoft.com/office/powerpoint/2010/main" val="2689089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70446488-B8C1-48D2-0471-016945C70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1B5BD8-1DD8-FA7B-4F19-EC91D133DA44}"/>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آیت الله بلادی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0DEB7A54-0E07-77B7-146A-CA997115CE5C}"/>
              </a:ext>
            </a:extLst>
          </p:cNvPr>
          <p:cNvSpPr>
            <a:spLocks noGrp="1"/>
          </p:cNvSpPr>
          <p:nvPr>
            <p:ph idx="1"/>
          </p:nvPr>
        </p:nvSpPr>
        <p:spPr>
          <a:xfrm>
            <a:off x="913795" y="1866900"/>
            <a:ext cx="10353762" cy="4381500"/>
          </a:xfrm>
        </p:spPr>
        <p:txBody>
          <a:bodyPr>
            <a:normAutofit fontScale="85000" lnSpcReduction="20000"/>
          </a:bodyPr>
          <a:lstStyle/>
          <a:p>
            <a:pPr marL="36900" indent="0" algn="just" rtl="1">
              <a:lnSpc>
                <a:spcPct val="150000"/>
              </a:lnSpc>
              <a:buNone/>
            </a:pPr>
            <a:r>
              <a:rPr lang="fa-IR" sz="2800" b="1" dirty="0">
                <a:cs typeface="B Nazanin" panose="00000400000000000000" pitchFamily="2" charset="-78"/>
              </a:rPr>
              <a:t>نقش این عالم وارسته در روشنگری و هدایت مردم استان بوشهر بی‌بدیل بوده و در سال 1326 قمری، هم‌زمان با انقلاب مشروطه به ایران آمد و در پیشبرد اهداف انقلاب، در نواحی جنوب ایران تلاش کرد.</a:t>
            </a:r>
          </a:p>
          <a:p>
            <a:pPr marL="36900" indent="0" algn="just" rtl="1">
              <a:lnSpc>
                <a:spcPct val="150000"/>
              </a:lnSpc>
              <a:buNone/>
            </a:pPr>
            <a:r>
              <a:rPr lang="fa-IR" sz="2800" b="1" dirty="0">
                <a:cs typeface="B Nazanin" panose="00000400000000000000" pitchFamily="2" charset="-78"/>
              </a:rPr>
              <a:t>مکاتبه با همة خوانین برای مشارکت در جبهة مقاومت و مبارزه علیه متجاوزین.</a:t>
            </a:r>
          </a:p>
          <a:p>
            <a:pPr marL="36900" indent="0" algn="just" rtl="1">
              <a:lnSpc>
                <a:spcPct val="150000"/>
              </a:lnSpc>
              <a:buNone/>
            </a:pPr>
            <a:r>
              <a:rPr lang="fa-IR" sz="2800" b="1" dirty="0">
                <a:cs typeface="B Nazanin" panose="00000400000000000000" pitchFamily="2" charset="-78"/>
              </a:rPr>
              <a:t>تبدیل منزل خود در بوشهر، به کانون مبارزه علیه انگلیسی‌ها و ایراد خطابه و سخنرانی برای تهییج افکار عمومی در مقابل انگلیسی‌ها.</a:t>
            </a:r>
          </a:p>
          <a:p>
            <a:pPr marL="36900" indent="0" algn="just" rtl="1">
              <a:lnSpc>
                <a:spcPct val="150000"/>
              </a:lnSpc>
              <a:buNone/>
            </a:pPr>
            <a:r>
              <a:rPr lang="fa-IR" sz="2800" b="1" dirty="0">
                <a:cs typeface="B Nazanin" panose="00000400000000000000" pitchFamily="2" charset="-78"/>
              </a:rPr>
              <a:t>تحریم خرید و فروش کالاهای انگلیسی و ممنوع کردن معاملات بازرگانی با آن‌ها، که مورد استقبال تجار واقع شد و خشم قونسول را برانگیخت.</a:t>
            </a:r>
          </a:p>
        </p:txBody>
      </p:sp>
    </p:spTree>
    <p:extLst>
      <p:ext uri="{BB962C8B-B14F-4D97-AF65-F5344CB8AC3E}">
        <p14:creationId xmlns:p14="http://schemas.microsoft.com/office/powerpoint/2010/main" val="4180731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2E363CEF-CC08-0468-0061-EE3FF5FB39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39A24-00CC-9336-F40D-0150CF0BD065}"/>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آیت الله بلادی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C4A50E1B-26C4-252F-DB14-75C75C0BEE34}"/>
              </a:ext>
            </a:extLst>
          </p:cNvPr>
          <p:cNvSpPr>
            <a:spLocks noGrp="1"/>
          </p:cNvSpPr>
          <p:nvPr>
            <p:ph idx="1"/>
          </p:nvPr>
        </p:nvSpPr>
        <p:spPr>
          <a:xfrm>
            <a:off x="913795" y="1866900"/>
            <a:ext cx="10353762" cy="4381500"/>
          </a:xfrm>
        </p:spPr>
        <p:txBody>
          <a:bodyPr>
            <a:normAutofit fontScale="70000" lnSpcReduction="20000"/>
          </a:bodyPr>
          <a:lstStyle/>
          <a:p>
            <a:pPr marL="36900" indent="0" algn="just" rtl="1">
              <a:lnSpc>
                <a:spcPct val="150000"/>
              </a:lnSpc>
              <a:buNone/>
            </a:pPr>
            <a:r>
              <a:rPr lang="fa-IR" sz="2800" b="1" dirty="0">
                <a:cs typeface="B Nazanin" panose="00000400000000000000" pitchFamily="2" charset="-78"/>
              </a:rPr>
              <a:t>1- انعکاس رویدادهای استان بوشهر و حکایت ظلمی که بر مردم بوشهر و تنگستان از سوی متجاوزین به علمای نحف و سامرا و تنویر افکار مراجع و مجتهدین طراز اول شیعه، در خصوص قیام مردم جنوب؛ </a:t>
            </a:r>
          </a:p>
          <a:p>
            <a:pPr marL="36900" indent="0" algn="just" rtl="1">
              <a:lnSpc>
                <a:spcPct val="150000"/>
              </a:lnSpc>
              <a:buNone/>
            </a:pPr>
            <a:r>
              <a:rPr lang="fa-IR" sz="2800" b="1" dirty="0">
                <a:cs typeface="B Nazanin" panose="00000400000000000000" pitchFamily="2" charset="-78"/>
              </a:rPr>
              <a:t>2- نطق و سخنرانی در محافل و مساجد و تببین وضع موجود و تحریک مردم برای مشارکت در مبارزه؛ </a:t>
            </a:r>
          </a:p>
          <a:p>
            <a:pPr marL="36900" indent="0" algn="just" rtl="1">
              <a:lnSpc>
                <a:spcPct val="150000"/>
              </a:lnSpc>
              <a:buNone/>
            </a:pPr>
            <a:r>
              <a:rPr lang="fa-IR" sz="2800" b="1" dirty="0">
                <a:cs typeface="B Nazanin" panose="00000400000000000000" pitchFamily="2" charset="-78"/>
              </a:rPr>
              <a:t>«در جنگ بين‌الملل اول، به اقتضای تقوي و فضيلت، با نهايت كفايت و شهامت، به منظور ترويج شرع شريف و حفظ استقلال ايران، با صدور فرمان جهاد، علم مخالفت و مبارزه با بيگانگان برافراشت و دارالشرع معظم‌ٌله، كانون احرار و آزادي‌خواهان بود. </a:t>
            </a:r>
          </a:p>
          <a:p>
            <a:pPr marL="36900" indent="0" algn="just" rtl="1">
              <a:lnSpc>
                <a:spcPct val="150000"/>
              </a:lnSpc>
              <a:buNone/>
            </a:pPr>
            <a:r>
              <a:rPr lang="fa-IR" sz="2800" b="1" dirty="0">
                <a:cs typeface="B Nazanin" panose="00000400000000000000" pitchFamily="2" charset="-78"/>
              </a:rPr>
              <a:t>3-	اعلام جهاد علیه انگلیسی‌ها</a:t>
            </a:r>
          </a:p>
          <a:p>
            <a:pPr marL="36900" indent="0" algn="just" rtl="1">
              <a:lnSpc>
                <a:spcPct val="150000"/>
              </a:lnSpc>
              <a:buNone/>
            </a:pPr>
            <a:r>
              <a:rPr lang="fa-IR" sz="2800" b="1" dirty="0">
                <a:cs typeface="B Nazanin" panose="00000400000000000000" pitchFamily="2" charset="-78"/>
              </a:rPr>
              <a:t>«دولت جبار و ستمگر انگليس قصد حمله به خاك ما را دارد. بر ما واجب است كه از خاك خود دفاع كنيم.» (بلادی، لوایح و سوانح، 17)</a:t>
            </a:r>
          </a:p>
        </p:txBody>
      </p:sp>
    </p:spTree>
    <p:extLst>
      <p:ext uri="{BB962C8B-B14F-4D97-AF65-F5344CB8AC3E}">
        <p14:creationId xmlns:p14="http://schemas.microsoft.com/office/powerpoint/2010/main" val="3229627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509AFBF7-9DA1-142D-C405-889D11D90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B2FA5-9C04-6CAA-19F5-7B88B482FF58}"/>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آیت الله علم الهدی اهرمی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88D56AEC-D776-C000-445A-C15E96E088A9}"/>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«علم‌الهدی» یکی از روحانیون برجستة مشروطه بود و در بوشهر رهبری مشروطه طلبان را به عهده داشت. مردی مبارز و دارای تمایلات شدید آزادی‌خواهی و مورد توجه ملیون.» </a:t>
            </a:r>
          </a:p>
          <a:p>
            <a:pPr marL="36900" indent="0" algn="just" rtl="1">
              <a:lnSpc>
                <a:spcPct val="150000"/>
              </a:lnSpc>
              <a:buNone/>
            </a:pPr>
            <a:r>
              <a:rPr lang="fa-IR" sz="2800" b="1" dirty="0">
                <a:cs typeface="B Nazanin" panose="00000400000000000000" pitchFamily="2" charset="-78"/>
              </a:rPr>
              <a:t>اقامه نماز بر پیکر شهید رئیسعلی دلواری</a:t>
            </a:r>
          </a:p>
        </p:txBody>
      </p:sp>
    </p:spTree>
    <p:extLst>
      <p:ext uri="{BB962C8B-B14F-4D97-AF65-F5344CB8AC3E}">
        <p14:creationId xmlns:p14="http://schemas.microsoft.com/office/powerpoint/2010/main" val="739245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96C8C425-1650-9170-3693-330252548A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58837-F4B7-46F5-0076-96927D8637C4}"/>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آیت الله شیخ محمد حسین برازجانی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26848F8E-A001-1C79-BFA0-626939A938F4}"/>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1- نامة «شیخ محمدحسین برازجانی» به «کاکس بالیوز» انگلیسی مقیم خلیج فارس، که مورد تقدیر همة آزادی‌خواهان قرار گرفت. (آدمیت، 1357: 65)</a:t>
            </a:r>
          </a:p>
          <a:p>
            <a:pPr marL="36900" indent="0" algn="just" rtl="1">
              <a:lnSpc>
                <a:spcPct val="150000"/>
              </a:lnSpc>
              <a:buNone/>
            </a:pPr>
            <a:r>
              <a:rPr lang="fa-IR" sz="2800" b="1" dirty="0">
                <a:cs typeface="B Nazanin" panose="00000400000000000000" pitchFamily="2" charset="-78"/>
              </a:rPr>
              <a:t>2- همراهی با مبارزین در جنگ سربستی بعد از شهادت «رئیسعلی» </a:t>
            </a:r>
          </a:p>
        </p:txBody>
      </p:sp>
    </p:spTree>
    <p:extLst>
      <p:ext uri="{BB962C8B-B14F-4D97-AF65-F5344CB8AC3E}">
        <p14:creationId xmlns:p14="http://schemas.microsoft.com/office/powerpoint/2010/main" val="3035491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E7D138B9-8EA9-CC0B-6CFD-0B3FE84A9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CE53EA-B179-BA47-9FF7-553F5529A5DD}"/>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آیت الله شیخ جعفر محلاتی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97DCB4FD-29C6-3112-C627-7F0B7CB6F78B}"/>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سخنرانی در مسجد وکیل شیراز</a:t>
            </a:r>
          </a:p>
          <a:p>
            <a:pPr marL="36900" indent="0" algn="just" rtl="1">
              <a:lnSpc>
                <a:spcPct val="150000"/>
              </a:lnSpc>
              <a:buNone/>
            </a:pPr>
            <a:r>
              <a:rPr lang="fa-IR" sz="2800" b="1" dirty="0">
                <a:cs typeface="B Nazanin" panose="00000400000000000000" pitchFamily="2" charset="-78"/>
              </a:rPr>
              <a:t>بسیج نیروها برای کمک به مردم بوشهر</a:t>
            </a:r>
          </a:p>
        </p:txBody>
      </p:sp>
    </p:spTree>
    <p:extLst>
      <p:ext uri="{BB962C8B-B14F-4D97-AF65-F5344CB8AC3E}">
        <p14:creationId xmlns:p14="http://schemas.microsoft.com/office/powerpoint/2010/main" val="3151784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6E95DF22-E59F-6B9F-0F19-6C0D1943D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878F4-798A-E509-A729-1475C14C3C78}"/>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چهره های مؤثر در قیام</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29B4E829-78E2-2DEF-2B7A-34D864B1B8B2}"/>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خالو حسین دشتی</a:t>
            </a:r>
          </a:p>
          <a:p>
            <a:pPr marL="36900" indent="0" algn="just" rtl="1">
              <a:lnSpc>
                <a:spcPct val="150000"/>
              </a:lnSpc>
              <a:buNone/>
            </a:pPr>
            <a:r>
              <a:rPr lang="fa-IR" sz="2800" b="1" dirty="0">
                <a:cs typeface="B Nazanin" panose="00000400000000000000" pitchFamily="2" charset="-78"/>
              </a:rPr>
              <a:t>زائر خضر خان اهرمی</a:t>
            </a:r>
          </a:p>
          <a:p>
            <a:pPr marL="36900" indent="0" algn="just" rtl="1">
              <a:lnSpc>
                <a:spcPct val="150000"/>
              </a:lnSpc>
              <a:buNone/>
            </a:pPr>
            <a:r>
              <a:rPr lang="fa-IR" sz="2800" b="1" dirty="0">
                <a:cs typeface="B Nazanin" panose="00000400000000000000" pitchFamily="2" charset="-78"/>
              </a:rPr>
              <a:t>شیخ حسین خان چاه کوتاهی</a:t>
            </a:r>
          </a:p>
          <a:p>
            <a:pPr marL="36900" indent="0" algn="just" rtl="1">
              <a:lnSpc>
                <a:spcPct val="150000"/>
              </a:lnSpc>
              <a:buNone/>
            </a:pPr>
            <a:r>
              <a:rPr lang="fa-IR" sz="2800" b="1" dirty="0">
                <a:cs typeface="B Nazanin" panose="00000400000000000000" pitchFamily="2" charset="-78"/>
              </a:rPr>
              <a:t>غضنفر السلطنه برازجانی</a:t>
            </a:r>
          </a:p>
          <a:p>
            <a:pPr marL="36900" indent="0" algn="just" rtl="1">
              <a:lnSpc>
                <a:spcPct val="150000"/>
              </a:lnSpc>
              <a:buNone/>
            </a:pPr>
            <a:r>
              <a:rPr lang="fa-IR" sz="2800" b="1" dirty="0">
                <a:cs typeface="B Nazanin" panose="00000400000000000000" pitchFamily="2" charset="-78"/>
              </a:rPr>
              <a:t>عده ای از خوانین و کدخداهای مناطق دشتی و تنگستان و دشتستان</a:t>
            </a:r>
          </a:p>
        </p:txBody>
      </p:sp>
    </p:spTree>
    <p:extLst>
      <p:ext uri="{BB962C8B-B14F-4D97-AF65-F5344CB8AC3E}">
        <p14:creationId xmlns:p14="http://schemas.microsoft.com/office/powerpoint/2010/main" val="2345764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5C72FA26-B3F0-9795-6C60-6C497A5B1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3E5EE2-4A4E-DB59-2EF1-75113A4967B6}"/>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سوگند نامه ی شهید «رئیسعلی دلواری» مبین دینداری و وطن خواهی</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F5D16528-57EE-2340-24BF-12F2136E51AB}"/>
              </a:ext>
            </a:extLst>
          </p:cNvPr>
          <p:cNvSpPr>
            <a:spLocks noGrp="1"/>
          </p:cNvSpPr>
          <p:nvPr>
            <p:ph idx="1"/>
          </p:nvPr>
        </p:nvSpPr>
        <p:spPr>
          <a:xfrm>
            <a:off x="913795" y="1866900"/>
            <a:ext cx="10353762" cy="4381500"/>
          </a:xfrm>
        </p:spPr>
        <p:txBody>
          <a:bodyPr>
            <a:normAutofit fontScale="92500"/>
          </a:bodyPr>
          <a:lstStyle/>
          <a:p>
            <a:pPr marL="36900" indent="0" algn="just" rtl="1">
              <a:lnSpc>
                <a:spcPct val="150000"/>
              </a:lnSpc>
              <a:buNone/>
            </a:pPr>
            <a:r>
              <a:rPr lang="fa-IR" sz="3600" b="1" dirty="0">
                <a:cs typeface="B Nazanin" panose="00000400000000000000" pitchFamily="2" charset="-78"/>
              </a:rPr>
              <a:t>«ای کلام‌اللّه! گفتار مرا شاهد باش! من به تو سوگند یاد می‌کنم که اگر انگلیسی‌ها بخواهند بوشهر را تصرف کنند و به خاک وطن من تجاوز کنند، در مقام مدافعه برآیم و تا آخرین قطرة خون من بر زمین نریخته است، دست از جنگ و ستیز با آنان نکشم و اگر غیر از این رفتار کنم، در شمار منکرین و کافرین به تو باشم و خدا و رسول از من بیزار شوند.»</a:t>
            </a:r>
          </a:p>
        </p:txBody>
      </p:sp>
    </p:spTree>
    <p:extLst>
      <p:ext uri="{BB962C8B-B14F-4D97-AF65-F5344CB8AC3E}">
        <p14:creationId xmlns:p14="http://schemas.microsoft.com/office/powerpoint/2010/main" val="2887842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8E48B9E5-26BA-1AF2-1D7B-F05AEAD78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35EF0-7FD6-4940-696E-02F32618D0B7}"/>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نامة شهید «رئیسعلی دلواری» به «مجتهد برازجانی» </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6BFD8776-7DD6-47DA-51AD-BA8AC1CC576C}"/>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3600" b="1" dirty="0">
                <a:cs typeface="B Nazanin" panose="00000400000000000000" pitchFamily="2" charset="-78"/>
              </a:rPr>
              <a:t>همین قدر اطمینان از حضرت مستطاب عالی دارم که روز مضائق، روز سختی‌ها، از خط بیرون نمی‌روید. و جان را ناقابل می‌دانید؛ نه مانند اشخاص راحت‌طلب تنبل، راحتی این دنیای فانی را به هیچ نمی‌شمارید.</a:t>
            </a:r>
          </a:p>
        </p:txBody>
      </p:sp>
    </p:spTree>
    <p:extLst>
      <p:ext uri="{BB962C8B-B14F-4D97-AF65-F5344CB8AC3E}">
        <p14:creationId xmlns:p14="http://schemas.microsoft.com/office/powerpoint/2010/main" val="1847288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249758D1-D114-9956-71F0-44A8C0C9C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FDAD8-D20D-6CB3-A66C-CFFEA1DF6461}"/>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نامة شهید «رئیسعلی دلواری» به «مجتهد برازجانی» </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43269680-B686-5335-1FE9-6C2786240437}"/>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3600" b="1" dirty="0">
                <a:cs typeface="B Nazanin" panose="00000400000000000000" pitchFamily="2" charset="-78"/>
              </a:rPr>
              <a:t>قربانت گردم! برای درجه بهشت پیدا کردن و شربت شهادت را داوطلبانه خواستن، باید همتی عالی و عزمی راسخ داشت و بهای درجة عالی و نعیم اخروی و نام نیک ابدی، به غیر از جان شیرین نیست.</a:t>
            </a:r>
          </a:p>
        </p:txBody>
      </p:sp>
    </p:spTree>
    <p:extLst>
      <p:ext uri="{BB962C8B-B14F-4D97-AF65-F5344CB8AC3E}">
        <p14:creationId xmlns:p14="http://schemas.microsoft.com/office/powerpoint/2010/main" val="3722594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07D54ACE-D89F-C8CC-7479-EEE832326A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4BC33-4CD5-6413-27CA-E8046043CDDE}"/>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نامة شهید «رئیسعلی دلواری» به «مجتهد برازجانی» </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99617487-9F35-F99B-FFFC-F065510D7366}"/>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3600" b="1" dirty="0">
                <a:cs typeface="B Nazanin" panose="00000400000000000000" pitchFamily="2" charset="-78"/>
              </a:rPr>
              <a:t>انگلیس‌ها انتشار می‌دهند، که فلانی حمایت به قونسول جرمن دارد. به حول و قوة خداوندی، از هیچ کس اندیشه و باک ندارم. می‌خواهند به تشر بنده را بترسانند، کما این‌که تلگراف تهدیدآمیز به حضرت مستطاب عالی کرده بودند.</a:t>
            </a:r>
          </a:p>
        </p:txBody>
      </p:sp>
    </p:spTree>
    <p:extLst>
      <p:ext uri="{BB962C8B-B14F-4D97-AF65-F5344CB8AC3E}">
        <p14:creationId xmlns:p14="http://schemas.microsoft.com/office/powerpoint/2010/main" val="3555714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88DDC4E6-CEA3-E3FF-180B-38353F24C5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4FFAC5-77D8-E80A-BA6F-A290845CD01B}"/>
              </a:ext>
            </a:extLst>
          </p:cNvPr>
          <p:cNvSpPr>
            <a:spLocks noGrp="1"/>
          </p:cNvSpPr>
          <p:nvPr>
            <p:ph type="title"/>
          </p:nvPr>
        </p:nvSpPr>
        <p:spPr>
          <a:xfrm>
            <a:off x="913795" y="609600"/>
            <a:ext cx="10353762" cy="1257300"/>
          </a:xfrm>
        </p:spPr>
        <p:txBody>
          <a:bodyPr>
            <a:normAutofit/>
          </a:bodyPr>
          <a:lstStyle/>
          <a:p>
            <a:r>
              <a:rPr lang="fa-IR" b="1" dirty="0">
                <a:solidFill>
                  <a:srgbClr val="FFFF00"/>
                </a:solidFill>
                <a:cs typeface="B Nazanin" panose="00000400000000000000" pitchFamily="2" charset="-78"/>
              </a:rPr>
              <a:t>وضع ایران در آغاز جنگ جهانی اول</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6DB11927-A2AA-3540-DB5D-182C7C8F8122}"/>
              </a:ext>
            </a:extLst>
          </p:cNvPr>
          <p:cNvSpPr>
            <a:spLocks noGrp="1"/>
          </p:cNvSpPr>
          <p:nvPr>
            <p:ph idx="1"/>
          </p:nvPr>
        </p:nvSpPr>
        <p:spPr>
          <a:xfrm>
            <a:off x="913795" y="1866900"/>
            <a:ext cx="10353762" cy="4381500"/>
          </a:xfrm>
        </p:spPr>
        <p:txBody>
          <a:bodyPr>
            <a:normAutofit lnSpcReduction="10000"/>
          </a:bodyPr>
          <a:lstStyle/>
          <a:p>
            <a:pPr marL="36900" indent="0" algn="just" rtl="1">
              <a:lnSpc>
                <a:spcPct val="150000"/>
              </a:lnSpc>
              <a:buNone/>
            </a:pPr>
            <a:r>
              <a:rPr lang="fa-IR" sz="2800" b="1" dirty="0">
                <a:cs typeface="B Nazanin" panose="00000400000000000000" pitchFamily="2" charset="-78"/>
              </a:rPr>
              <a:t>با وجود اعلام بی‌طرفی دولت، نیروهای متخاصم از شمال و جنوب وارد ایران شدند و صدارت «میرزاحسن مستوفی‌الممالک» نیز برای ایران که دارای موقعیت ژئوپولیکی بود، خیری نداشت و عملاً ایران وارد معرکه‌ای شده بود که برای حفظ آن، آزادی‌خواهان بی‌شماری فدا شدند و آن‌قدر این حکام نالایق، عجز و ناتوانی خود را به اوج رسانده بودند که ماحصل آن همه بی‌لیاقتی، ظهور شخصیت قلدر و بی‌اختیاری ، مانند : «رضاخان» شد و به تبع آن خاندان بی‌کفایت پهلوی با شیوة دیگری راه قاجاریان را پیمودند.</a:t>
            </a:r>
            <a:endParaRPr lang="en-US" sz="2800" b="1" dirty="0">
              <a:cs typeface="B Nazanin" panose="00000400000000000000" pitchFamily="2" charset="-78"/>
            </a:endParaRPr>
          </a:p>
        </p:txBody>
      </p:sp>
    </p:spTree>
    <p:extLst>
      <p:ext uri="{BB962C8B-B14F-4D97-AF65-F5344CB8AC3E}">
        <p14:creationId xmlns:p14="http://schemas.microsoft.com/office/powerpoint/2010/main" val="981649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A642EBBD-D2D5-AF4B-5177-98A31393C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0D7089-3C72-0D2A-CDA3-B7FE157B824B}"/>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نامة شهید «رئیسعلی دلواری» به «مجتهد برازجانی» </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A8F3CD12-1AD6-2508-9873-90814A8B10AE}"/>
              </a:ext>
            </a:extLst>
          </p:cNvPr>
          <p:cNvSpPr>
            <a:spLocks noGrp="1"/>
          </p:cNvSpPr>
          <p:nvPr>
            <p:ph idx="1"/>
          </p:nvPr>
        </p:nvSpPr>
        <p:spPr>
          <a:xfrm>
            <a:off x="913795" y="1866900"/>
            <a:ext cx="10353762" cy="4381500"/>
          </a:xfrm>
        </p:spPr>
        <p:txBody>
          <a:bodyPr>
            <a:normAutofit fontScale="92500" lnSpcReduction="10000"/>
          </a:bodyPr>
          <a:lstStyle/>
          <a:p>
            <a:pPr marL="36900" indent="0" algn="just" rtl="1">
              <a:lnSpc>
                <a:spcPct val="150000"/>
              </a:lnSpc>
              <a:buNone/>
            </a:pPr>
            <a:r>
              <a:rPr lang="fa-IR" sz="3600" b="1" dirty="0">
                <a:cs typeface="B Nazanin" panose="00000400000000000000" pitchFamily="2" charset="-78"/>
              </a:rPr>
              <a:t>قربانت شوم! هرآیینه اگر خودمان دست به کار شده بودیم، الان بصره خالی شده بود و در شمار مجاهدین محسوب بودیم. به بوشهر هم نمی‌توانند اردو پیاده کنند، در صورتی که خودمان نزدیک و مواظب آن‌ها باشیم؛ چراکه بنده به خوبی این‌ها را، انگلیسی‌ها می‌شناسم. هر‌آیینه فی‌الجمله حمله‌ای به عساکر سربازان ایشان در قلعة بهمنی شده بود، الان بصره خالی بود</a:t>
            </a:r>
          </a:p>
        </p:txBody>
      </p:sp>
    </p:spTree>
    <p:extLst>
      <p:ext uri="{BB962C8B-B14F-4D97-AF65-F5344CB8AC3E}">
        <p14:creationId xmlns:p14="http://schemas.microsoft.com/office/powerpoint/2010/main" val="3091827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1FD5023E-F967-8820-2019-3F671DCD8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9E7203-22BA-5819-ED55-2F97B2E4AAA2}"/>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نامة شهید «رئیسعلی دلواری» به «مجتهد برازجانی» </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3022E2DB-411F-E642-E83C-5BAB4399C7F6}"/>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3600" b="1" dirty="0">
                <a:cs typeface="B Nazanin" panose="00000400000000000000" pitchFamily="2" charset="-78"/>
              </a:rPr>
              <a:t>کسی که حکم جنگ از علما دیده باشد و حکم امام باشد و جنگ نکند، بهانة او چیست؟</a:t>
            </a:r>
          </a:p>
        </p:txBody>
      </p:sp>
    </p:spTree>
    <p:extLst>
      <p:ext uri="{BB962C8B-B14F-4D97-AF65-F5344CB8AC3E}">
        <p14:creationId xmlns:p14="http://schemas.microsoft.com/office/powerpoint/2010/main" val="673727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F847F6FC-55F6-C513-378E-71835DBEA0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582152-1F45-016B-49F0-B573056984F8}"/>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نامة شهید «رئیسعلی دلواری» به «مجتهد برازجانی» </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997B3566-0BC3-6706-03C8-DB8AB7ED82C5}"/>
              </a:ext>
            </a:extLst>
          </p:cNvPr>
          <p:cNvSpPr>
            <a:spLocks noGrp="1"/>
          </p:cNvSpPr>
          <p:nvPr>
            <p:ph idx="1"/>
          </p:nvPr>
        </p:nvSpPr>
        <p:spPr>
          <a:xfrm>
            <a:off x="913795" y="1866900"/>
            <a:ext cx="10353762" cy="4381500"/>
          </a:xfrm>
        </p:spPr>
        <p:txBody>
          <a:bodyPr>
            <a:normAutofit fontScale="92500" lnSpcReduction="10000"/>
          </a:bodyPr>
          <a:lstStyle/>
          <a:p>
            <a:pPr marL="36900" indent="0" algn="just" rtl="1">
              <a:lnSpc>
                <a:spcPct val="150000"/>
              </a:lnSpc>
              <a:buNone/>
            </a:pPr>
            <a:r>
              <a:rPr lang="fa-IR" sz="3600" b="1" dirty="0">
                <a:cs typeface="B Nazanin" panose="00000400000000000000" pitchFamily="2" charset="-78"/>
              </a:rPr>
              <a:t>خوب ملاحظه فرمایید. روزی بهتر از امروز برای اهالی ایران فراهم نمی‌یابند. یک طرف دولت آلمان، یک طرف دولت اتریش، عثمانی چه کارها بر سر انگلیس و روس و فرانسه آورده‌اند. دیگر انگلیس چه عضوی چه اعتباری دارد، که ماها باید از آن‌ها بترسیم و از این طرف هم حکم محکم علمای اعلام، بر وجوب جهاد البته خدا با ماست و فتح و نصرت نصیب جیش سپاه اسلام خواهد بود.</a:t>
            </a:r>
          </a:p>
        </p:txBody>
      </p:sp>
    </p:spTree>
    <p:extLst>
      <p:ext uri="{BB962C8B-B14F-4D97-AF65-F5344CB8AC3E}">
        <p14:creationId xmlns:p14="http://schemas.microsoft.com/office/powerpoint/2010/main" val="2710312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4F7A2A23-BDAB-B21D-EAC7-194A87189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D6DE0-5DFC-9398-81EB-93D63FD4A17D}"/>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شهید ئیسعلی دلواری در مبارزه از نگاه مقام معظم رهبری</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BE734D30-BC1B-A871-428D-482CCA301E03}"/>
              </a:ext>
            </a:extLst>
          </p:cNvPr>
          <p:cNvSpPr>
            <a:spLocks noGrp="1"/>
          </p:cNvSpPr>
          <p:nvPr>
            <p:ph idx="1"/>
          </p:nvPr>
        </p:nvSpPr>
        <p:spPr>
          <a:xfrm>
            <a:off x="913795" y="1866900"/>
            <a:ext cx="10353762" cy="4381500"/>
          </a:xfrm>
        </p:spPr>
        <p:txBody>
          <a:bodyPr>
            <a:normAutofit/>
          </a:bodyPr>
          <a:lstStyle/>
          <a:p>
            <a:pPr marL="36900" indent="0" algn="just" rtl="1">
              <a:buNone/>
            </a:pPr>
            <a:r>
              <a:rPr lang="fa-IR" sz="2800" b="1" dirty="0">
                <a:cs typeface="B Nazanin" panose="00000400000000000000" pitchFamily="2" charset="-78"/>
              </a:rPr>
              <a:t>نام سردار مؤمن و شجاعی مثل شهید «رئیس‏علی دلواری» از نامهائی است که همیشه دلهای مؤمن را که آشنائی به وضع او و مبارزات او داشته‏اند، در سراسر این کشور به خود جذب می‏کرده است. و خدا را شاکریم که بعد از پیروزی انقلاب، این نامی که سعی می‏شد پنهان بماند و این چهره ناشناخته بماند، بر سر زبانها افتاد؛ او را شناختند، شخصیت او را ستودند، مظلومیت و شهادت مظلومانه‏ی او را همه دانستند و فهمیدند. البته امروز با آن دوران خیلی فرق کرده است. آن روز عده‏ی معدودی همراه با یک جوان شجاع ناچار بودند در مقابل قدرت استعماری و استکباری انگلیس، مظلومانه مقاومت کنند؛ اما امروز رئیس‏علی‏های دلواری کم نیستند، تنها هم نیستند</a:t>
            </a:r>
            <a:endParaRPr lang="en-US" sz="2800" b="1" dirty="0">
              <a:cs typeface="B Nazanin" panose="00000400000000000000" pitchFamily="2" charset="-78"/>
            </a:endParaRPr>
          </a:p>
        </p:txBody>
      </p:sp>
    </p:spTree>
    <p:extLst>
      <p:ext uri="{BB962C8B-B14F-4D97-AF65-F5344CB8AC3E}">
        <p14:creationId xmlns:p14="http://schemas.microsoft.com/office/powerpoint/2010/main" val="730474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CC88C934-6847-F74D-EA01-D34BC8597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FD994D-DFB2-FFBC-6D4B-008F1FB53EF1}"/>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شهید ئیسعلی دلواری در مبارزه از نگاه مقام معظم رهبری</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7FDBDBE4-A072-5363-D8A6-57322396C8DB}"/>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در بسیاری از مناطق دیگر کشور، نمایندگان بیگانه مال مردم را می‌خوردند و بر آن‌ها حکمرانی می‌کردند و با ملت ایران با تحقیر برخورد می‌کردند؛ در یک چنین شرایطی، در هر گوشه‌یی از این کشور، مردان شجاعی پیدا شدند که به حکم دین، جهاد را بر خودشان واجب دانستند و فکر نکردند که با غربت و دست خالی نمی‌شود کاری را انجام داد؛ مردان خدا این گونه‌اند. یکی از این افراد، همین رئیس‌علی شماست؛ که رئیس‌علی ملت ایران است.</a:t>
            </a:r>
            <a:endParaRPr lang="en-US" sz="2800" b="1" dirty="0">
              <a:cs typeface="B Nazanin" panose="00000400000000000000" pitchFamily="2" charset="-78"/>
            </a:endParaRPr>
          </a:p>
        </p:txBody>
      </p:sp>
    </p:spTree>
    <p:extLst>
      <p:ext uri="{BB962C8B-B14F-4D97-AF65-F5344CB8AC3E}">
        <p14:creationId xmlns:p14="http://schemas.microsoft.com/office/powerpoint/2010/main" val="3338025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23C9CCAF-65E9-9704-F487-376C4F2D9D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32F85C-A4D5-94AC-1FCC-121499179790}"/>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شهید ئیسعلی دلواری در مبارزه از نگاه مقام معظم رهبری</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8D38624F-DAE7-A570-7333-27F626B70C33}"/>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انگلیسی ها در ساحل بوشهر پیاده شدند و علما ایستادگی کردند. حرکت این ها - رئیس علی دلواری - رسوخ روح دینی مجاهدت بر انگلیس را در ملت ما نشان می دهد. این ها وارد میدان مبارزه با انگلیسی ها شدند. یک نمونه اش همین رئیس علی دلواری است که به نظر من جا دارد از این مرد تجلیل بشود.</a:t>
            </a:r>
          </a:p>
          <a:p>
            <a:pPr marL="36900" indent="0" algn="just" rtl="1">
              <a:lnSpc>
                <a:spcPct val="150000"/>
              </a:lnSpc>
              <a:buNone/>
            </a:pPr>
            <a:r>
              <a:rPr lang="fa-IR" sz="2800" b="1" dirty="0">
                <a:cs typeface="B Nazanin" panose="00000400000000000000" pitchFamily="2" charset="-78"/>
              </a:rPr>
              <a:t>«اگر «رئیسعلی»‌ها در غربت به شهادت نمی‌رسیدند، امروز ملت ایران به این عظمت نمی‌رسید.» </a:t>
            </a:r>
            <a:endParaRPr lang="en-US" sz="2800" b="1" dirty="0">
              <a:cs typeface="B Nazanin" panose="00000400000000000000" pitchFamily="2" charset="-78"/>
            </a:endParaRPr>
          </a:p>
        </p:txBody>
      </p:sp>
    </p:spTree>
    <p:extLst>
      <p:ext uri="{BB962C8B-B14F-4D97-AF65-F5344CB8AC3E}">
        <p14:creationId xmlns:p14="http://schemas.microsoft.com/office/powerpoint/2010/main" val="2007117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C28E1EE8-C9F6-5FD6-9865-92E0543845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F2F25-EA85-52DB-34D1-2F2ED738D949}"/>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نامه افسر اسیر انگلیسی به فرمانده ناوگان دریایی انگلیس</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D22BAE24-C9EF-6B43-E51A-9807B9EDE085}"/>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ژنرال! من اکنون که این خط را املاء می‌کنم با مرگ دست به گریبان هستم...! من با قلبی ملول و خاطری نژند، از دار فانی رحلت می‌کنم، در حالی که با خود می‌گویم: در چه راه کشته شدم؟</a:t>
            </a:r>
          </a:p>
          <a:p>
            <a:pPr marL="36900" indent="0" algn="just" rtl="1">
              <a:lnSpc>
                <a:spcPct val="150000"/>
              </a:lnSpc>
              <a:buNone/>
            </a:pPr>
            <a:r>
              <a:rPr lang="fa-IR" sz="2800" b="1" dirty="0">
                <a:cs typeface="B Nazanin" panose="00000400000000000000" pitchFamily="2" charset="-78"/>
              </a:rPr>
              <a:t>من در این مدت که سرتاسر خلیج فارس را سیر کرده‌ام و با ایرانیان حشر و نشر داشته‌ام، آن‌چه را دانسته‌ام این است که ایرانیان مردمانی نجیب، مهمان‌نواز، با عاطفه و حساس هستند.</a:t>
            </a:r>
            <a:endParaRPr lang="en-US" sz="2800" b="1" dirty="0">
              <a:cs typeface="B Nazanin" panose="00000400000000000000" pitchFamily="2" charset="-78"/>
            </a:endParaRPr>
          </a:p>
        </p:txBody>
      </p:sp>
    </p:spTree>
    <p:extLst>
      <p:ext uri="{BB962C8B-B14F-4D97-AF65-F5344CB8AC3E}">
        <p14:creationId xmlns:p14="http://schemas.microsoft.com/office/powerpoint/2010/main" val="1581427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57591804-A084-6EFC-97B4-1A15F80A7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1655F-E72C-DCE4-B921-4A1EABCC9B46}"/>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نامه افسر اسیر انگلیسی به فرمانده ناوگان دریایی انگلیس</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AFF10A30-DFCB-F967-5208-B8B5959672B8}"/>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اما «رئیسعلی» نامه مرا سانسور نمی‌کند؛ زیرا که تفاوت ما و او زیاد است. او مردی حقیقت‌پیشه و دلیر است که به موقع خود با دشمن طرف مخاصمه می‌شود؛ می‌کشد یا مردانه کشته می‌شود. ما مردمی دورو و حیله‌باز و منافق هستیم که نام این صفات رذیله را «پلتیک» گذاشته‌ایم، و با این اسم دمار از روزگار ضعیفان و از پا افتادگان درمی‌آوریم! و به عجز و لابه آن‌ها اعتنا نمی‌کنیم!</a:t>
            </a:r>
            <a:endParaRPr lang="en-US" sz="2800" b="1" dirty="0">
              <a:cs typeface="B Nazanin" panose="00000400000000000000" pitchFamily="2" charset="-78"/>
            </a:endParaRPr>
          </a:p>
        </p:txBody>
      </p:sp>
    </p:spTree>
    <p:extLst>
      <p:ext uri="{BB962C8B-B14F-4D97-AF65-F5344CB8AC3E}">
        <p14:creationId xmlns:p14="http://schemas.microsoft.com/office/powerpoint/2010/main" val="3152164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3AF86AFE-BFB1-FAC7-B5DA-A80A334D4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D10CED-806C-6E9B-2895-87A5E7744E29}"/>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نامه افسر اسیر انگلیسی به فرمانده ناوگان دریایی انگلیس</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56004244-66CA-A512-5E52-4B7FC69E6410}"/>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چه باید کرد؟ من و تو در مدارس عالیه «آکسفورد » و لندن درس حرص و کینه و استعمار خوانده‌ایم و امثال «رئیسعلی» در مکتب طبیعت و زیر آفتاب سوزان صحاری سوزان آسیا، درس شهامت و مروت...»</a:t>
            </a:r>
            <a:endParaRPr lang="en-US" sz="2800" b="1" dirty="0">
              <a:cs typeface="B Nazanin" panose="00000400000000000000" pitchFamily="2" charset="-78"/>
            </a:endParaRPr>
          </a:p>
        </p:txBody>
      </p:sp>
    </p:spTree>
    <p:extLst>
      <p:ext uri="{BB962C8B-B14F-4D97-AF65-F5344CB8AC3E}">
        <p14:creationId xmlns:p14="http://schemas.microsoft.com/office/powerpoint/2010/main" val="1314375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C8B91260-8BD0-6963-E0DF-7CF0C82B5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B10C4B-C8C4-5FCB-8C93-678D17156879}"/>
              </a:ext>
            </a:extLst>
          </p:cNvPr>
          <p:cNvSpPr>
            <a:spLocks noGrp="1"/>
          </p:cNvSpPr>
          <p:nvPr>
            <p:ph type="title"/>
          </p:nvPr>
        </p:nvSpPr>
        <p:spPr>
          <a:xfrm>
            <a:off x="913795" y="609600"/>
            <a:ext cx="10353762" cy="1257300"/>
          </a:xfrm>
        </p:spPr>
        <p:txBody>
          <a:bodyPr>
            <a:noAutofit/>
          </a:bodyPr>
          <a:lstStyle/>
          <a:p>
            <a:r>
              <a:rPr lang="fa-IR" sz="4000" b="1" dirty="0">
                <a:solidFill>
                  <a:srgbClr val="FFFF00"/>
                </a:solidFill>
                <a:cs typeface="B Nazanin" panose="00000400000000000000" pitchFamily="2" charset="-78"/>
              </a:rPr>
              <a:t>شهیدان خانواده شهید رئیسعلی دلواری</a:t>
            </a:r>
            <a:endParaRPr lang="en-US" sz="4000"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5EAE1DFD-55F9-D1C0-F2BB-4D3F2B91FCEB}"/>
              </a:ext>
            </a:extLst>
          </p:cNvPr>
          <p:cNvSpPr>
            <a:spLocks noGrp="1"/>
          </p:cNvSpPr>
          <p:nvPr>
            <p:ph idx="1"/>
          </p:nvPr>
        </p:nvSpPr>
        <p:spPr>
          <a:xfrm>
            <a:off x="913795" y="1866900"/>
            <a:ext cx="10353762" cy="4381500"/>
          </a:xfrm>
        </p:spPr>
        <p:txBody>
          <a:bodyPr>
            <a:normAutofit fontScale="85000" lnSpcReduction="20000"/>
          </a:bodyPr>
          <a:lstStyle/>
          <a:p>
            <a:pPr marL="36900" indent="0" algn="just" rtl="1">
              <a:lnSpc>
                <a:spcPct val="150000"/>
              </a:lnSpc>
              <a:buNone/>
            </a:pPr>
            <a:r>
              <a:rPr lang="fa-IR" sz="2800" b="1" dirty="0">
                <a:cs typeface="B Nazanin" panose="00000400000000000000" pitchFamily="2" charset="-78"/>
              </a:rPr>
              <a:t>شهید خضر نامور</a:t>
            </a:r>
          </a:p>
          <a:p>
            <a:pPr marL="36900" indent="0" algn="just" rtl="1">
              <a:lnSpc>
                <a:spcPct val="150000"/>
              </a:lnSpc>
              <a:buNone/>
            </a:pPr>
            <a:r>
              <a:rPr lang="fa-IR" sz="2800" b="1" dirty="0">
                <a:cs typeface="B Nazanin" panose="00000400000000000000" pitchFamily="2" charset="-78"/>
              </a:rPr>
              <a:t>شهید محمدعلی دلواری</a:t>
            </a:r>
          </a:p>
          <a:p>
            <a:pPr marL="36900" indent="0" algn="just" rtl="1">
              <a:lnSpc>
                <a:spcPct val="150000"/>
              </a:lnSpc>
              <a:buNone/>
            </a:pPr>
            <a:r>
              <a:rPr lang="fa-IR" sz="2800" b="1" dirty="0">
                <a:cs typeface="B Nazanin" panose="00000400000000000000" pitchFamily="2" charset="-78"/>
              </a:rPr>
              <a:t>شهید محمد احمدی</a:t>
            </a:r>
          </a:p>
          <a:p>
            <a:pPr marL="36900" indent="0" algn="just" rtl="1">
              <a:lnSpc>
                <a:spcPct val="150000"/>
              </a:lnSpc>
              <a:buNone/>
            </a:pPr>
            <a:r>
              <a:rPr lang="fa-IR" sz="2800" b="1" dirty="0">
                <a:cs typeface="B Nazanin" panose="00000400000000000000" pitchFamily="2" charset="-78"/>
              </a:rPr>
              <a:t>شهید نعمت الله تهمتن</a:t>
            </a:r>
          </a:p>
          <a:p>
            <a:pPr marL="36900" indent="0" algn="just" rtl="1">
              <a:lnSpc>
                <a:spcPct val="150000"/>
              </a:lnSpc>
              <a:buNone/>
            </a:pPr>
            <a:r>
              <a:rPr lang="fa-IR" sz="2800" b="1" dirty="0">
                <a:cs typeface="B Nazanin" panose="00000400000000000000" pitchFamily="2" charset="-78"/>
              </a:rPr>
              <a:t>شهیدان ابراهیم و اسماعیل افروز</a:t>
            </a:r>
          </a:p>
          <a:p>
            <a:pPr marL="36900" indent="0" algn="just" rtl="1">
              <a:lnSpc>
                <a:spcPct val="150000"/>
              </a:lnSpc>
              <a:buNone/>
            </a:pPr>
            <a:r>
              <a:rPr lang="fa-IR" sz="2800" b="1" dirty="0">
                <a:cs typeface="B Nazanin" panose="00000400000000000000" pitchFamily="2" charset="-78"/>
              </a:rPr>
              <a:t>شهید محمد رضا احمد پری</a:t>
            </a:r>
          </a:p>
          <a:p>
            <a:pPr marL="36900" indent="0" algn="just" rtl="1">
              <a:lnSpc>
                <a:spcPct val="150000"/>
              </a:lnSpc>
              <a:buNone/>
            </a:pPr>
            <a:r>
              <a:rPr lang="fa-IR" sz="2800" b="1" dirty="0">
                <a:cs typeface="B Nazanin" panose="00000400000000000000" pitchFamily="2" charset="-78"/>
              </a:rPr>
              <a:t>شهید محمدرضا حسابی زاده</a:t>
            </a:r>
          </a:p>
        </p:txBody>
      </p:sp>
    </p:spTree>
    <p:extLst>
      <p:ext uri="{BB962C8B-B14F-4D97-AF65-F5344CB8AC3E}">
        <p14:creationId xmlns:p14="http://schemas.microsoft.com/office/powerpoint/2010/main" val="3427956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1423E555-95BB-598D-FD48-94EF464B28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625B9-08D7-8B9C-39BA-B24EE10970B3}"/>
              </a:ext>
            </a:extLst>
          </p:cNvPr>
          <p:cNvSpPr>
            <a:spLocks noGrp="1"/>
          </p:cNvSpPr>
          <p:nvPr>
            <p:ph type="title"/>
          </p:nvPr>
        </p:nvSpPr>
        <p:spPr>
          <a:xfrm>
            <a:off x="913795" y="609600"/>
            <a:ext cx="10353762" cy="1257300"/>
          </a:xfrm>
        </p:spPr>
        <p:txBody>
          <a:bodyPr>
            <a:normAutofit/>
          </a:bodyPr>
          <a:lstStyle/>
          <a:p>
            <a:r>
              <a:rPr lang="fa-IR" b="1" dirty="0">
                <a:solidFill>
                  <a:srgbClr val="FFFF00"/>
                </a:solidFill>
                <a:cs typeface="B Nazanin" panose="00000400000000000000" pitchFamily="2" charset="-78"/>
              </a:rPr>
              <a:t>خاندان شهید رئیسعلی دلواری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091B93C8-D637-79E7-E0FC-5378E722EFFD}"/>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یکی از خصلت‌های ارزشمند این خانواده، شجاعت توأم با سخاوت بوده و همین روحیه موجب می‌شود که مورد احترام اهالی قرار بگیرند. ضمن این‌که بخشی از خاطرات «شیخ حسین چاه‌کوتاهی» و «زایرخضرخان اهرمی» و «غضنفرالسلطنه برازجانی» بازگو کردن خصلت مهمان‌نوازی و بذل و بخشش‌های مرحوم «زایر محمد» و شهید «رئیسعلی دلواری» است.</a:t>
            </a:r>
            <a:endParaRPr lang="en-US" sz="2800" b="1" dirty="0">
              <a:cs typeface="B Nazanin" panose="00000400000000000000" pitchFamily="2" charset="-78"/>
            </a:endParaRPr>
          </a:p>
        </p:txBody>
      </p:sp>
    </p:spTree>
    <p:extLst>
      <p:ext uri="{BB962C8B-B14F-4D97-AF65-F5344CB8AC3E}">
        <p14:creationId xmlns:p14="http://schemas.microsoft.com/office/powerpoint/2010/main" val="2285180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96620528-CA2B-9038-89B4-1C07A7153D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906420-CA76-F7EA-2876-8EC81945C585}"/>
              </a:ext>
            </a:extLst>
          </p:cNvPr>
          <p:cNvSpPr>
            <a:spLocks noGrp="1"/>
          </p:cNvSpPr>
          <p:nvPr>
            <p:ph type="title"/>
          </p:nvPr>
        </p:nvSpPr>
        <p:spPr>
          <a:xfrm>
            <a:off x="913795" y="609599"/>
            <a:ext cx="10353762" cy="5199529"/>
          </a:xfrm>
        </p:spPr>
        <p:txBody>
          <a:bodyPr>
            <a:noAutofit/>
          </a:bodyPr>
          <a:lstStyle/>
          <a:p>
            <a:r>
              <a:rPr lang="fa-IR" sz="4800" b="1" dirty="0">
                <a:solidFill>
                  <a:srgbClr val="FFFF00"/>
                </a:solidFill>
                <a:cs typeface="B Nazanin" panose="00000400000000000000" pitchFamily="2" charset="-78"/>
              </a:rPr>
              <a:t>با آرزوی توفیق و موفقیت روز افزون شما</a:t>
            </a:r>
            <a:endParaRPr lang="en-US" sz="4800" dirty="0">
              <a:solidFill>
                <a:srgbClr val="FFFF00"/>
              </a:solidFill>
              <a:cs typeface="B Nazanin" panose="00000400000000000000" pitchFamily="2" charset="-78"/>
            </a:endParaRPr>
          </a:p>
        </p:txBody>
      </p:sp>
    </p:spTree>
    <p:extLst>
      <p:ext uri="{BB962C8B-B14F-4D97-AF65-F5344CB8AC3E}">
        <p14:creationId xmlns:p14="http://schemas.microsoft.com/office/powerpoint/2010/main" val="934809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C083A83D-C69B-AAD7-3068-702CCE5730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CFBEC-948E-428F-0CEE-9CADB9C52D28}"/>
              </a:ext>
            </a:extLst>
          </p:cNvPr>
          <p:cNvSpPr>
            <a:spLocks noGrp="1"/>
          </p:cNvSpPr>
          <p:nvPr>
            <p:ph type="title"/>
          </p:nvPr>
        </p:nvSpPr>
        <p:spPr>
          <a:xfrm>
            <a:off x="913795" y="609600"/>
            <a:ext cx="10353762" cy="1257300"/>
          </a:xfrm>
        </p:spPr>
        <p:txBody>
          <a:bodyPr>
            <a:normAutofit/>
          </a:bodyPr>
          <a:lstStyle/>
          <a:p>
            <a:r>
              <a:rPr lang="fa-IR" b="1" dirty="0">
                <a:solidFill>
                  <a:srgbClr val="FFFF00"/>
                </a:solidFill>
                <a:cs typeface="B Nazanin" panose="00000400000000000000" pitchFamily="2" charset="-78"/>
              </a:rPr>
              <a:t>خاندان شهید رئیسعلی دلواری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9871C553-125A-CC4B-C500-704B383E8C6D}"/>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صفت بارز این خانواده، مأنوس بودن با روحانیت و رعایت شرعیات دین بود، که باعث شد تعدادی از شیوخ بحرین که به روستای گلکی مهاجرت کرده بودند، برای آموزش فرایض دینی به دلوار می‌فرستند و شالودة زندگی این خانواده نیز با دین و مذهب عجین می‌گردد. </a:t>
            </a:r>
            <a:endParaRPr lang="en-US" sz="2800" b="1" dirty="0">
              <a:cs typeface="B Nazanin" panose="00000400000000000000" pitchFamily="2" charset="-78"/>
            </a:endParaRPr>
          </a:p>
        </p:txBody>
      </p:sp>
    </p:spTree>
    <p:extLst>
      <p:ext uri="{BB962C8B-B14F-4D97-AF65-F5344CB8AC3E}">
        <p14:creationId xmlns:p14="http://schemas.microsoft.com/office/powerpoint/2010/main" val="1779895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CBF15547-3647-A674-114A-3CB39A7CA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E0EBDC-14C9-7B94-8FFE-F7D2E54DBCAE}"/>
              </a:ext>
            </a:extLst>
          </p:cNvPr>
          <p:cNvSpPr>
            <a:spLocks noGrp="1"/>
          </p:cNvSpPr>
          <p:nvPr>
            <p:ph type="title"/>
          </p:nvPr>
        </p:nvSpPr>
        <p:spPr>
          <a:xfrm>
            <a:off x="913795" y="609600"/>
            <a:ext cx="10353762" cy="1257300"/>
          </a:xfrm>
        </p:spPr>
        <p:txBody>
          <a:bodyPr>
            <a:normAutofit/>
          </a:bodyPr>
          <a:lstStyle/>
          <a:p>
            <a:r>
              <a:rPr lang="fa-IR" sz="3200" b="1" dirty="0">
                <a:solidFill>
                  <a:srgbClr val="FFFF00"/>
                </a:solidFill>
                <a:cs typeface="B Nazanin" panose="00000400000000000000" pitchFamily="2" charset="-78"/>
              </a:rPr>
              <a:t>مرحوم «فراشنیدی» در کتاب جنوب ایران در مبارزات ضد استعماری</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BA4903F8-E5EE-035A-D07D-717ACF239E60}"/>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3600" b="1" dirty="0">
                <a:cs typeface="B Nazanin" panose="00000400000000000000" pitchFamily="2" charset="-78"/>
              </a:rPr>
              <a:t>«پدر «رئیسعلی دلواری» کدخدای دلوار و از مهره‌های سرشناس به شمار می‌رفت. وی مردی بلندهمت، منیع‌الطبع، کریم‌النفس، شجاع، دلیر، جوانمرد، براستی متدین بود. خصال ستوده و صفات بارز جوانمردی فراوان داشت و از این‌رو حس ستایش و احترام عمیق مردم خطه تنگستان را به خود جلب کرد، بود.» </a:t>
            </a:r>
            <a:endParaRPr lang="en-US" sz="3600" b="1" dirty="0">
              <a:cs typeface="B Nazanin" panose="00000400000000000000" pitchFamily="2" charset="-78"/>
            </a:endParaRPr>
          </a:p>
        </p:txBody>
      </p:sp>
    </p:spTree>
    <p:extLst>
      <p:ext uri="{BB962C8B-B14F-4D97-AF65-F5344CB8AC3E}">
        <p14:creationId xmlns:p14="http://schemas.microsoft.com/office/powerpoint/2010/main" val="2277132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A253CE04-234A-5D82-7CD7-50E30C2C0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D47C5-AF76-797A-3D90-A8D375393478}"/>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معرفی شهید رئیسعلی دلواری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5178757E-35D6-909D-5F7F-5FEFCF47426B}"/>
              </a:ext>
            </a:extLst>
          </p:cNvPr>
          <p:cNvSpPr>
            <a:spLocks noGrp="1"/>
          </p:cNvSpPr>
          <p:nvPr>
            <p:ph idx="1"/>
          </p:nvPr>
        </p:nvSpPr>
        <p:spPr>
          <a:xfrm>
            <a:off x="913795" y="1866900"/>
            <a:ext cx="10353762" cy="4381500"/>
          </a:xfrm>
        </p:spPr>
        <p:txBody>
          <a:bodyPr>
            <a:normAutofit lnSpcReduction="10000"/>
          </a:bodyPr>
          <a:lstStyle/>
          <a:p>
            <a:pPr marL="36900" indent="0" algn="just" rtl="1">
              <a:lnSpc>
                <a:spcPct val="150000"/>
              </a:lnSpc>
              <a:buNone/>
            </a:pPr>
            <a:r>
              <a:rPr lang="fa-IR" sz="2800" b="1" dirty="0">
                <a:cs typeface="B Nazanin" panose="00000400000000000000" pitchFamily="2" charset="-78"/>
              </a:rPr>
              <a:t>«قهرمان کتاب ما شخصیتی بود که به تصریح معاصرینش، هیچ یک از معاریف و مشاهیر و سرجنبانان معاصر او، در سواحل شمالی خلیج فارس، در بخشش و جوانمردی و مروت و همت و صفا و عاطفه به پایة او نمی‌رسیدند. استغنای طبع و علو همت وی ضرب‌المثل و ورد زبان خاص و عام بود. بسیار فروتن و لایق بود. شریف و وفادار و ساده و بی‌آلایش و خوش‌مشرب بود. نمونة کاملی از شجاعت و جسارت و شهامت بود؛ غیور و مقهور و سلحشور و در عین حال بسیار متین و موقر و با مهارت و مؤدب و مبادی آداب و سخت پایبند به مذهب و معتقدات دینی بود.» </a:t>
            </a:r>
            <a:endParaRPr lang="en-US" sz="2800" b="1" dirty="0">
              <a:cs typeface="B Nazanin" panose="00000400000000000000" pitchFamily="2" charset="-78"/>
            </a:endParaRPr>
          </a:p>
        </p:txBody>
      </p:sp>
    </p:spTree>
    <p:extLst>
      <p:ext uri="{BB962C8B-B14F-4D97-AF65-F5344CB8AC3E}">
        <p14:creationId xmlns:p14="http://schemas.microsoft.com/office/powerpoint/2010/main" val="402416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9EDF827E-212F-491B-B89B-73BE8A29D5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669DE0-B676-358C-D284-F9CD04458899}"/>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معرفی شهید رئیسعلی دلواری</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6CF8A827-EAEC-C8C2-AE21-CBFDF55A6A7B}"/>
              </a:ext>
            </a:extLst>
          </p:cNvPr>
          <p:cNvSpPr>
            <a:spLocks noGrp="1"/>
          </p:cNvSpPr>
          <p:nvPr>
            <p:ph idx="1"/>
          </p:nvPr>
        </p:nvSpPr>
        <p:spPr>
          <a:xfrm>
            <a:off x="913795" y="1866900"/>
            <a:ext cx="10353762" cy="4381500"/>
          </a:xfrm>
        </p:spPr>
        <p:txBody>
          <a:bodyPr>
            <a:normAutofit/>
          </a:bodyPr>
          <a:lstStyle/>
          <a:p>
            <a:pPr marL="36900" indent="0" algn="just" rtl="1">
              <a:lnSpc>
                <a:spcPct val="150000"/>
              </a:lnSpc>
              <a:buNone/>
            </a:pPr>
            <a:r>
              <a:rPr lang="fa-IR" sz="2800" b="1" dirty="0">
                <a:cs typeface="B Nazanin" panose="00000400000000000000" pitchFamily="2" charset="-78"/>
              </a:rPr>
              <a:t>«جوان 30 ساله‌ای که واسطة صلح در  میان قبایل و خوانین  می‌شود و به گفتة مرحوم «نبوی» به دشتی می‌آیند و اختلافات مردم را جمع کرده و صلح و صفا برقرار می‌کند، نمی‌تواند فردی تک‌بعدی باشد. او باید روحی بزرگ و الهام گرفته از تعالیم عالیه دینی داشته باشد. </a:t>
            </a:r>
          </a:p>
          <a:p>
            <a:pPr marL="36900" indent="0" algn="just" rtl="1">
              <a:lnSpc>
                <a:spcPct val="150000"/>
              </a:lnSpc>
              <a:buNone/>
            </a:pPr>
            <a:r>
              <a:rPr lang="fa-IR" sz="2800" b="1" dirty="0">
                <a:cs typeface="B Nazanin" panose="00000400000000000000" pitchFamily="2" charset="-78"/>
              </a:rPr>
              <a:t>در سن 26 سالگی، آن‌قدر صاحب بصیرت بوده که قیام مشروطه را درک کرده و با مبارزین استان بوشهر همراه شده و «علم‌الهدی اهرمی» را حمایت می‌کند.</a:t>
            </a:r>
            <a:endParaRPr lang="en-US" sz="2800" b="1" dirty="0">
              <a:cs typeface="B Nazanin" panose="00000400000000000000" pitchFamily="2" charset="-78"/>
            </a:endParaRPr>
          </a:p>
        </p:txBody>
      </p:sp>
    </p:spTree>
    <p:extLst>
      <p:ext uri="{BB962C8B-B14F-4D97-AF65-F5344CB8AC3E}">
        <p14:creationId xmlns:p14="http://schemas.microsoft.com/office/powerpoint/2010/main" val="332160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9B0A2421-25AF-C8F3-F7DD-DBB668AAE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51A02-BAEA-ED2C-64A2-D1CEA8F61535}"/>
              </a:ext>
            </a:extLst>
          </p:cNvPr>
          <p:cNvSpPr>
            <a:spLocks noGrp="1"/>
          </p:cNvSpPr>
          <p:nvPr>
            <p:ph type="title"/>
          </p:nvPr>
        </p:nvSpPr>
        <p:spPr>
          <a:xfrm>
            <a:off x="913795" y="609600"/>
            <a:ext cx="10353762" cy="1257300"/>
          </a:xfrm>
        </p:spPr>
        <p:txBody>
          <a:bodyPr>
            <a:normAutofit/>
          </a:bodyPr>
          <a:lstStyle/>
          <a:p>
            <a:pPr rtl="1"/>
            <a:r>
              <a:rPr lang="fa-IR" b="1" dirty="0">
                <a:solidFill>
                  <a:srgbClr val="FFFF00"/>
                </a:solidFill>
                <a:cs typeface="B Nazanin" panose="00000400000000000000" pitchFamily="2" charset="-78"/>
              </a:rPr>
              <a:t>حضور شهید رئیسعلی دلواری در انقلاب مشروطه</a:t>
            </a:r>
            <a:endParaRPr lang="en-US"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012136AE-0AFC-C6A5-73CF-55F3A81977A3}"/>
              </a:ext>
            </a:extLst>
          </p:cNvPr>
          <p:cNvSpPr>
            <a:spLocks noGrp="1"/>
          </p:cNvSpPr>
          <p:nvPr>
            <p:ph idx="1"/>
          </p:nvPr>
        </p:nvSpPr>
        <p:spPr>
          <a:xfrm>
            <a:off x="913795" y="1866900"/>
            <a:ext cx="10353762" cy="4381500"/>
          </a:xfrm>
        </p:spPr>
        <p:txBody>
          <a:bodyPr>
            <a:normAutofit fontScale="77500" lnSpcReduction="20000"/>
          </a:bodyPr>
          <a:lstStyle/>
          <a:p>
            <a:pPr marL="36900" indent="0" algn="just" rtl="1">
              <a:lnSpc>
                <a:spcPct val="150000"/>
              </a:lnSpc>
              <a:buNone/>
            </a:pPr>
            <a:r>
              <a:rPr lang="fa-IR" sz="2800" b="1" dirty="0">
                <a:cs typeface="B Nazanin" panose="00000400000000000000" pitchFamily="2" charset="-78"/>
              </a:rPr>
              <a:t>«اولین ظهور حُسن ملکاتش (رئیسعلی) در زمان استبداد صغیر شد به این معنی که پس از آن‌که اهالی بوشهر به تحریک و تهییج «میرزاعلی کازرونی» و پیشوائی «سیدمرتضی پیش‌نماز اهرمی» از ادای مالیات به مأمورین دولت استنکاف ورزیدند و برای قبضة بوشهر از طرف ملت، مجبور به دعوت اهالی تنگستان شدند. مرحوم «رئیسعلی‌خان» بر حسب تقاضای «کازرونی» با یک عدة صد نفری تفنگچی، به بوشهر آمده و پس از تصرف گمرک و سایر ادارات دولتی، محافظت از مال‌التجاره‌ای که در گمرک بود و قیمت آن‌ها بالغ بر دو میلیون تومان می‌شد به او واگذار شد و به شهادت کسانی که در آن وقت متصدی امور داخلی گمرک بودند، از جمله «مؤسس‌خان» است یک سیر شکر یا یک گره منسوجات حیف و میل نشد و این معنی موجب تعجب و تحیر مردم شد، که چگونه در نتیجة درست‌کاری و امانت‌داری مرحوم «رئیسعلی‌خان» یک نفر از تفنگچیان به اجناس مذکور دستبردی نزدند. </a:t>
            </a:r>
            <a:endParaRPr lang="en-US" sz="2800" b="1" dirty="0">
              <a:cs typeface="B Nazanin" panose="00000400000000000000" pitchFamily="2" charset="-78"/>
            </a:endParaRPr>
          </a:p>
        </p:txBody>
      </p:sp>
    </p:spTree>
    <p:extLst>
      <p:ext uri="{BB962C8B-B14F-4D97-AF65-F5344CB8AC3E}">
        <p14:creationId xmlns:p14="http://schemas.microsoft.com/office/powerpoint/2010/main" val="2104608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shade val="80000"/>
                <a:lumMod val="80000"/>
              </a:schemeClr>
              <a:schemeClr val="bg1">
                <a:tint val="98000"/>
              </a:schemeClr>
            </a:duotone>
          </a:blip>
          <a:stretch/>
        </a:blipFill>
        <a:effectLst/>
      </p:bgPr>
    </p:bg>
    <p:spTree>
      <p:nvGrpSpPr>
        <p:cNvPr id="1" name="">
          <a:extLst>
            <a:ext uri="{FF2B5EF4-FFF2-40B4-BE49-F238E27FC236}">
              <a16:creationId xmlns:a16="http://schemas.microsoft.com/office/drawing/2014/main" id="{3C85AFFA-58DD-78DB-7135-E1BA3597E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D13EB-2371-B04D-664E-A1D6035ED9B5}"/>
              </a:ext>
            </a:extLst>
          </p:cNvPr>
          <p:cNvSpPr>
            <a:spLocks noGrp="1"/>
          </p:cNvSpPr>
          <p:nvPr>
            <p:ph type="title"/>
          </p:nvPr>
        </p:nvSpPr>
        <p:spPr>
          <a:xfrm>
            <a:off x="913795" y="609600"/>
            <a:ext cx="10353762" cy="1257300"/>
          </a:xfrm>
        </p:spPr>
        <p:txBody>
          <a:bodyPr>
            <a:normAutofit/>
          </a:bodyPr>
          <a:lstStyle/>
          <a:p>
            <a:pPr rtl="1"/>
            <a:r>
              <a:rPr lang="fa-IR" sz="3200" b="1" dirty="0">
                <a:solidFill>
                  <a:srgbClr val="FFFF00"/>
                </a:solidFill>
                <a:cs typeface="B Nazanin" panose="00000400000000000000" pitchFamily="2" charset="-78"/>
              </a:rPr>
              <a:t>ارتباط شهید رئیسعلی دلواری با روحانیت و نقش روحانیت در نهضت</a:t>
            </a:r>
            <a:endParaRPr lang="en-US" sz="3200" b="1" dirty="0">
              <a:solidFill>
                <a:srgbClr val="FFFF00"/>
              </a:solidFill>
              <a:cs typeface="B Nazanin" panose="00000400000000000000" pitchFamily="2" charset="-78"/>
            </a:endParaRPr>
          </a:p>
        </p:txBody>
      </p:sp>
      <p:sp>
        <p:nvSpPr>
          <p:cNvPr id="6" name="Content Placeholder 5">
            <a:extLst>
              <a:ext uri="{FF2B5EF4-FFF2-40B4-BE49-F238E27FC236}">
                <a16:creationId xmlns:a16="http://schemas.microsoft.com/office/drawing/2014/main" id="{E93B8A74-CFE6-6470-383A-B8A98C93522E}"/>
              </a:ext>
            </a:extLst>
          </p:cNvPr>
          <p:cNvSpPr>
            <a:spLocks noGrp="1"/>
          </p:cNvSpPr>
          <p:nvPr>
            <p:ph idx="1"/>
          </p:nvPr>
        </p:nvSpPr>
        <p:spPr>
          <a:xfrm>
            <a:off x="913795" y="1866900"/>
            <a:ext cx="10353762" cy="4381500"/>
          </a:xfrm>
        </p:spPr>
        <p:txBody>
          <a:bodyPr>
            <a:normAutofit fontScale="62500" lnSpcReduction="20000"/>
          </a:bodyPr>
          <a:lstStyle/>
          <a:p>
            <a:pPr marL="36900" indent="0" algn="just" rtl="1">
              <a:lnSpc>
                <a:spcPct val="150000"/>
              </a:lnSpc>
              <a:buNone/>
            </a:pPr>
            <a:r>
              <a:rPr lang="fa-IR" sz="2800" b="1" dirty="0">
                <a:cs typeface="B Nazanin" panose="00000400000000000000" pitchFamily="2" charset="-78"/>
              </a:rPr>
              <a:t>در سن 26 سالگی به همراه آیت الله علم الهدی اهرمی</a:t>
            </a:r>
          </a:p>
          <a:p>
            <a:pPr marL="36900" indent="0" algn="just" rtl="1">
              <a:lnSpc>
                <a:spcPct val="150000"/>
              </a:lnSpc>
              <a:buNone/>
            </a:pPr>
            <a:r>
              <a:rPr lang="fa-IR" sz="2800" b="1" dirty="0">
                <a:cs typeface="B Nazanin" panose="00000400000000000000" pitchFamily="2" charset="-78"/>
              </a:rPr>
              <a:t>در این شرایط که هوشمندی و بصیرت کارساز است، حضور «رئیسعلی» در جمع بزرگان دینی استان بوشهر، مؤید بلوغ بالای سیاسی و دینی ایشان است. </a:t>
            </a:r>
          </a:p>
          <a:p>
            <a:pPr marL="36900" indent="0" algn="just" rtl="1">
              <a:lnSpc>
                <a:spcPct val="150000"/>
              </a:lnSpc>
              <a:buNone/>
            </a:pPr>
            <a:endParaRPr lang="fa-IR" sz="2800" b="1" dirty="0">
              <a:cs typeface="B Nazanin" panose="00000400000000000000" pitchFamily="2" charset="-78"/>
            </a:endParaRPr>
          </a:p>
          <a:p>
            <a:pPr marL="36900" indent="0" algn="just" rtl="1">
              <a:lnSpc>
                <a:spcPct val="150000"/>
              </a:lnSpc>
              <a:buNone/>
            </a:pPr>
            <a:endParaRPr lang="fa-IR" sz="2800" b="1" dirty="0">
              <a:cs typeface="B Nazanin" panose="00000400000000000000" pitchFamily="2" charset="-78"/>
            </a:endParaRPr>
          </a:p>
          <a:p>
            <a:pPr marL="36900" indent="0" algn="just" rtl="1">
              <a:lnSpc>
                <a:spcPct val="150000"/>
              </a:lnSpc>
              <a:buNone/>
            </a:pPr>
            <a:endParaRPr lang="fa-IR" sz="2800" b="1" dirty="0">
              <a:cs typeface="B Nazanin" panose="00000400000000000000" pitchFamily="2" charset="-78"/>
            </a:endParaRPr>
          </a:p>
          <a:p>
            <a:pPr marL="36900" indent="0" algn="just" rtl="1">
              <a:lnSpc>
                <a:spcPct val="150000"/>
              </a:lnSpc>
              <a:buNone/>
            </a:pPr>
            <a:endParaRPr lang="fa-IR" sz="2800" b="1" dirty="0">
              <a:cs typeface="B Nazanin" panose="00000400000000000000" pitchFamily="2" charset="-78"/>
            </a:endParaRPr>
          </a:p>
          <a:p>
            <a:pPr marL="36900" indent="0" algn="just" rtl="1">
              <a:lnSpc>
                <a:spcPct val="150000"/>
              </a:lnSpc>
              <a:buNone/>
            </a:pPr>
            <a:endParaRPr lang="fa-IR" sz="2800" b="1" dirty="0">
              <a:cs typeface="B Nazanin" panose="00000400000000000000" pitchFamily="2" charset="-78"/>
            </a:endParaRPr>
          </a:p>
          <a:p>
            <a:pPr marL="36900" indent="0" algn="just" rtl="1">
              <a:lnSpc>
                <a:spcPct val="150000"/>
              </a:lnSpc>
              <a:buNone/>
            </a:pPr>
            <a:r>
              <a:rPr lang="fa-IR" sz="2800" b="1" dirty="0">
                <a:cs typeface="B Nazanin" panose="00000400000000000000" pitchFamily="2" charset="-78"/>
              </a:rPr>
              <a:t>    </a:t>
            </a:r>
          </a:p>
        </p:txBody>
      </p:sp>
      <p:graphicFrame>
        <p:nvGraphicFramePr>
          <p:cNvPr id="3" name="Table 2">
            <a:extLst>
              <a:ext uri="{FF2B5EF4-FFF2-40B4-BE49-F238E27FC236}">
                <a16:creationId xmlns:a16="http://schemas.microsoft.com/office/drawing/2014/main" id="{3470CAED-043C-18C6-C66C-F0F99970377A}"/>
              </a:ext>
            </a:extLst>
          </p:cNvPr>
          <p:cNvGraphicFramePr>
            <a:graphicFrameLocks noGrp="1"/>
          </p:cNvGraphicFramePr>
          <p:nvPr>
            <p:extLst>
              <p:ext uri="{D42A27DB-BD31-4B8C-83A1-F6EECF244321}">
                <p14:modId xmlns:p14="http://schemas.microsoft.com/office/powerpoint/2010/main" val="1027906717"/>
              </p:ext>
            </p:extLst>
          </p:nvPr>
        </p:nvGraphicFramePr>
        <p:xfrm>
          <a:off x="1035424" y="3429000"/>
          <a:ext cx="10004612" cy="2819400"/>
        </p:xfrm>
        <a:graphic>
          <a:graphicData uri="http://schemas.openxmlformats.org/drawingml/2006/table">
            <a:tbl>
              <a:tblPr firstRow="1" bandRow="1">
                <a:tableStyleId>{5C22544A-7EE6-4342-B048-85BDC9FD1C3A}</a:tableStyleId>
              </a:tblPr>
              <a:tblGrid>
                <a:gridCol w="5002306">
                  <a:extLst>
                    <a:ext uri="{9D8B030D-6E8A-4147-A177-3AD203B41FA5}">
                      <a16:colId xmlns:a16="http://schemas.microsoft.com/office/drawing/2014/main" val="3405388292"/>
                    </a:ext>
                  </a:extLst>
                </a:gridCol>
                <a:gridCol w="5002306">
                  <a:extLst>
                    <a:ext uri="{9D8B030D-6E8A-4147-A177-3AD203B41FA5}">
                      <a16:colId xmlns:a16="http://schemas.microsoft.com/office/drawing/2014/main" val="3175821612"/>
                    </a:ext>
                  </a:extLst>
                </a:gridCol>
              </a:tblGrid>
              <a:tr h="2819400">
                <a:tc>
                  <a:txBody>
                    <a:bodyPr/>
                    <a:lstStyle/>
                    <a:p>
                      <a:pPr marL="551250" indent="-514350" algn="just" rtl="1">
                        <a:lnSpc>
                          <a:spcPct val="150000"/>
                        </a:lnSpc>
                        <a:buAutoNum type="arabicPeriod"/>
                      </a:pPr>
                      <a:r>
                        <a:rPr lang="fa-IR" sz="1800" b="1" dirty="0">
                          <a:cs typeface="B Nazanin" panose="00000400000000000000" pitchFamily="2" charset="-78"/>
                        </a:rPr>
                        <a:t>آیت الله شیخ جعفر محلاتی</a:t>
                      </a:r>
                    </a:p>
                    <a:p>
                      <a:pPr marL="551250" indent="-514350" algn="just" rtl="1">
                        <a:lnSpc>
                          <a:spcPct val="150000"/>
                        </a:lnSpc>
                        <a:buAutoNum type="arabicPeriod"/>
                      </a:pPr>
                      <a:r>
                        <a:rPr lang="fa-IR" sz="1800" b="1" dirty="0">
                          <a:cs typeface="B Nazanin" panose="00000400000000000000" pitchFamily="2" charset="-78"/>
                        </a:rPr>
                        <a:t>آیت الله سید ضیاءالواعظین</a:t>
                      </a:r>
                    </a:p>
                  </a:txBody>
                  <a:tcPr/>
                </a:tc>
                <a:tc>
                  <a:txBody>
                    <a:bodyPr/>
                    <a:lstStyle/>
                    <a:p>
                      <a:pPr marL="551250" indent="-514350" algn="just" rtl="1">
                        <a:lnSpc>
                          <a:spcPct val="150000"/>
                        </a:lnSpc>
                        <a:buAutoNum type="arabicPeriod"/>
                      </a:pPr>
                      <a:r>
                        <a:rPr lang="fa-IR" sz="1800" b="1" dirty="0">
                          <a:cs typeface="B Nazanin" panose="00000400000000000000" pitchFamily="2" charset="-78"/>
                        </a:rPr>
                        <a:t>آیت الله بلادی</a:t>
                      </a:r>
                    </a:p>
                    <a:p>
                      <a:pPr marL="551250" indent="-514350" algn="just" rtl="1">
                        <a:lnSpc>
                          <a:spcPct val="150000"/>
                        </a:lnSpc>
                        <a:buAutoNum type="arabicPeriod"/>
                      </a:pPr>
                      <a:r>
                        <a:rPr lang="fa-IR" sz="1800" b="1" dirty="0">
                          <a:cs typeface="B Nazanin" panose="00000400000000000000" pitchFamily="2" charset="-78"/>
                        </a:rPr>
                        <a:t>آیت الله علم الهدی اهرمی</a:t>
                      </a:r>
                    </a:p>
                    <a:p>
                      <a:pPr marL="551250" indent="-514350" algn="just" rtl="1">
                        <a:lnSpc>
                          <a:spcPct val="150000"/>
                        </a:lnSpc>
                        <a:buAutoNum type="arabicPeriod"/>
                      </a:pPr>
                      <a:r>
                        <a:rPr lang="fa-IR" sz="1800" b="1" dirty="0">
                          <a:cs typeface="B Nazanin" panose="00000400000000000000" pitchFamily="2" charset="-78"/>
                        </a:rPr>
                        <a:t>آیت الله مجاهد برازجانی</a:t>
                      </a:r>
                    </a:p>
                    <a:p>
                      <a:pPr marL="551250" indent="-514350" algn="just" rtl="1">
                        <a:lnSpc>
                          <a:spcPct val="150000"/>
                        </a:lnSpc>
                        <a:buAutoNum type="arabicPeriod"/>
                      </a:pPr>
                      <a:r>
                        <a:rPr lang="fa-IR" sz="1800" b="1" dirty="0">
                          <a:cs typeface="B Nazanin" panose="00000400000000000000" pitchFamily="2" charset="-78"/>
                        </a:rPr>
                        <a:t>آیت الله سید عبدالحسین لاری</a:t>
                      </a:r>
                    </a:p>
                    <a:p>
                      <a:pPr marL="551250" indent="-514350" algn="just" rtl="1">
                        <a:lnSpc>
                          <a:spcPct val="150000"/>
                        </a:lnSpc>
                        <a:buAutoNum type="arabicPeriod"/>
                      </a:pPr>
                      <a:r>
                        <a:rPr lang="fa-IR" sz="1800" b="1" dirty="0">
                          <a:cs typeface="B Nazanin" panose="00000400000000000000" pitchFamily="2" charset="-78"/>
                        </a:rPr>
                        <a:t>آیت الله سید علی نقی دشتی</a:t>
                      </a:r>
                    </a:p>
                    <a:p>
                      <a:pPr marL="342900" indent="-342900" algn="just" rtl="1">
                        <a:buFont typeface="+mj-lt"/>
                        <a:buAutoNum type="arabicPeriod"/>
                      </a:pPr>
                      <a:endParaRPr lang="en-US" dirty="0">
                        <a:cs typeface="B Nazanin" panose="00000400000000000000" pitchFamily="2" charset="-78"/>
                      </a:endParaRPr>
                    </a:p>
                  </a:txBody>
                  <a:tcPr/>
                </a:tc>
                <a:extLst>
                  <a:ext uri="{0D108BD9-81ED-4DB2-BD59-A6C34878D82A}">
                    <a16:rowId xmlns:a16="http://schemas.microsoft.com/office/drawing/2014/main" val="3624620013"/>
                  </a:ext>
                </a:extLst>
              </a:tr>
            </a:tbl>
          </a:graphicData>
        </a:graphic>
      </p:graphicFrame>
    </p:spTree>
    <p:extLst>
      <p:ext uri="{BB962C8B-B14F-4D97-AF65-F5344CB8AC3E}">
        <p14:creationId xmlns:p14="http://schemas.microsoft.com/office/powerpoint/2010/main" val="688700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VTI">
  <a:themeElements>
    <a:clrScheme name="Coffee">
      <a:dk1>
        <a:sysClr val="windowText" lastClr="000000"/>
      </a:dk1>
      <a:lt1>
        <a:sysClr val="window" lastClr="FFFFFF"/>
      </a:lt1>
      <a:dk2>
        <a:srgbClr val="4E3B30"/>
      </a:dk2>
      <a:lt2>
        <a:srgbClr val="F4EEDC"/>
      </a:lt2>
      <a:accent1>
        <a:srgbClr val="CC830E"/>
      </a:accent1>
      <a:accent2>
        <a:srgbClr val="B54C2D"/>
      </a:accent2>
      <a:accent3>
        <a:srgbClr val="99570C"/>
      </a:accent3>
      <a:accent4>
        <a:srgbClr val="C17529"/>
      </a:accent4>
      <a:accent5>
        <a:srgbClr val="A19574"/>
      </a:accent5>
      <a:accent6>
        <a:srgbClr val="A49518"/>
      </a:accent6>
      <a:hlink>
        <a:srgbClr val="AD1F1F"/>
      </a:hlink>
      <a:folHlink>
        <a:srgbClr val="FFC42F"/>
      </a:folHlink>
    </a:clrScheme>
    <a:fontScheme name="Custom 4">
      <a:majorFont>
        <a:latin typeface="Goudy Old Style"/>
        <a:ea typeface=""/>
        <a:cs typeface=""/>
      </a:majorFont>
      <a:minorFont>
        <a:latin typeface="Goudy Old Style"/>
        <a:ea typeface=""/>
        <a:cs typeface=""/>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THREE.pptx" id="{E781C72B-3D65-4B8D-9071-33B66AF0EF30}" vid="{3A5A58F2-9BE1-435C-B12D-88FD9BF70179}"/>
    </a:ext>
  </a:extLst>
</a:theme>
</file>

<file path=docProps/app.xml><?xml version="1.0" encoding="utf-8"?>
<Properties xmlns="http://schemas.openxmlformats.org/officeDocument/2006/extended-properties" xmlns:vt="http://schemas.openxmlformats.org/officeDocument/2006/docPropsVTypes">
  <Template>{AEE8136C-39FD-4889-846E-DA62B6E62121}TFe887d8cf-77a9-48cd-9a74-d8d08097a61c3993dec7_win32-329aa78f548b</Template>
  <TotalTime>86</TotalTime>
  <Words>2249</Words>
  <Application>Microsoft Office PowerPoint</Application>
  <PresentationFormat>Widescreen</PresentationFormat>
  <Paragraphs>94</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B Nazanin</vt:lpstr>
      <vt:lpstr>Goudy Old Style</vt:lpstr>
      <vt:lpstr>Wingdings 2</vt:lpstr>
      <vt:lpstr>SlateVTI</vt:lpstr>
      <vt:lpstr>PowerPoint Presentation</vt:lpstr>
      <vt:lpstr>وضع ایران در آغاز جنگ جهانی اول</vt:lpstr>
      <vt:lpstr>خاندان شهید رئیسعلی دلواری</vt:lpstr>
      <vt:lpstr>خاندان شهید رئیسعلی دلواری</vt:lpstr>
      <vt:lpstr>مرحوم «فراشنیدی» در کتاب جنوب ایران در مبارزات ضد استعماری</vt:lpstr>
      <vt:lpstr>معرفی شهید رئیسعلی دلواری</vt:lpstr>
      <vt:lpstr>معرفی شهید رئیسعلی دلواری</vt:lpstr>
      <vt:lpstr>حضور شهید رئیسعلی دلواری در انقلاب مشروطه</vt:lpstr>
      <vt:lpstr>ارتباط شهید رئیسعلی دلواری با روحانیت و نقش روحانیت در نهضت</vt:lpstr>
      <vt:lpstr>آیت الله بلادی</vt:lpstr>
      <vt:lpstr>آیت الله بلادی</vt:lpstr>
      <vt:lpstr>آیت الله علم الهدی اهرمی</vt:lpstr>
      <vt:lpstr>آیت الله شیخ محمد حسین برازجانی</vt:lpstr>
      <vt:lpstr>آیت الله شیخ جعفر محلاتی</vt:lpstr>
      <vt:lpstr>چهره های مؤثر در قیام</vt:lpstr>
      <vt:lpstr>سوگند نامه ی شهید «رئیسعلی دلواری» مبین دینداری و وطن خواهی</vt:lpstr>
      <vt:lpstr>نامة شهید «رئیسعلی دلواری» به «مجتهد برازجانی» </vt:lpstr>
      <vt:lpstr>نامة شهید «رئیسعلی دلواری» به «مجتهد برازجانی» </vt:lpstr>
      <vt:lpstr>نامة شهید «رئیسعلی دلواری» به «مجتهد برازجانی» </vt:lpstr>
      <vt:lpstr>نامة شهید «رئیسعلی دلواری» به «مجتهد برازجانی» </vt:lpstr>
      <vt:lpstr>نامة شهید «رئیسعلی دلواری» به «مجتهد برازجانی» </vt:lpstr>
      <vt:lpstr>نامة شهید «رئیسعلی دلواری» به «مجتهد برازجانی» </vt:lpstr>
      <vt:lpstr>شهید ئیسعلی دلواری در مبارزه از نگاه مقام معظم رهبری</vt:lpstr>
      <vt:lpstr>شهید ئیسعلی دلواری در مبارزه از نگاه مقام معظم رهبری</vt:lpstr>
      <vt:lpstr>شهید ئیسعلی دلواری در مبارزه از نگاه مقام معظم رهبری</vt:lpstr>
      <vt:lpstr>نامه افسر اسیر انگلیسی به فرمانده ناوگان دریایی انگلیس</vt:lpstr>
      <vt:lpstr>نامه افسر اسیر انگلیسی به فرمانده ناوگان دریایی انگلیس</vt:lpstr>
      <vt:lpstr>نامه افسر اسیر انگلیسی به فرمانده ناوگان دریایی انگلیس</vt:lpstr>
      <vt:lpstr>شهیدان خانواده شهید رئیسعلی دلواری</vt:lpstr>
      <vt:lpstr>با آرزوی توفیق و موفقیت روز افزون شما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namvar</dc:creator>
  <cp:lastModifiedBy>namvar</cp:lastModifiedBy>
  <cp:revision>1</cp:revision>
  <dcterms:created xsi:type="dcterms:W3CDTF">2025-11-02T14:58:24Z</dcterms:created>
  <dcterms:modified xsi:type="dcterms:W3CDTF">2025-11-02T16:25:19Z</dcterms:modified>
</cp:coreProperties>
</file>